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1"/>
  </p:sldMasterIdLst>
  <p:notesMasterIdLst>
    <p:notesMasterId r:id="rId13"/>
  </p:notesMasterIdLst>
  <p:sldIdLst>
    <p:sldId id="266" r:id="rId2"/>
    <p:sldId id="256" r:id="rId3"/>
    <p:sldId id="257" r:id="rId4"/>
    <p:sldId id="259" r:id="rId5"/>
    <p:sldId id="262" r:id="rId6"/>
    <p:sldId id="261" r:id="rId7"/>
    <p:sldId id="269" r:id="rId8"/>
    <p:sldId id="258" r:id="rId9"/>
    <p:sldId id="260" r:id="rId10"/>
    <p:sldId id="270" r:id="rId11"/>
    <p:sldId id="271" r:id="rId12"/>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Q3sIDKrPnmP4anfFdvNqsQ==" hashData="m/b09KE40qf4AsKw3MRWko2PSaKl/0ZQHADPEu7PAzAckaqNkzMHgQzt6zjeHu/ige9qMzQWZNRxlvFVXEHrAA=="/>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16" d="100"/>
          <a:sy n="116" d="100"/>
        </p:scale>
        <p:origin x="336" y="-12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13EB7B6-995C-4769-AB9C-EED4E1E788EC}" type="datetimeFigureOut">
              <a:rPr lang="it-IT" smtClean="0"/>
              <a:t>25/11/2020</a:t>
            </a:fld>
            <a:endParaRPr lang="it-IT"/>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CCDD707-D0C6-4206-B54F-591FFC2BC688}" type="slidenum">
              <a:rPr lang="it-IT" smtClean="0"/>
              <a:t>‹N›</a:t>
            </a:fld>
            <a:endParaRPr lang="it-IT"/>
          </a:p>
        </p:txBody>
      </p:sp>
    </p:spTree>
    <p:extLst>
      <p:ext uri="{BB962C8B-B14F-4D97-AF65-F5344CB8AC3E}">
        <p14:creationId xmlns:p14="http://schemas.microsoft.com/office/powerpoint/2010/main" val="29898693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FCCDD707-D0C6-4206-B54F-591FFC2BC688}" type="slidenum">
              <a:rPr lang="it-IT" smtClean="0"/>
              <a:t>1</a:t>
            </a:fld>
            <a:endParaRPr lang="it-IT"/>
          </a:p>
        </p:txBody>
      </p:sp>
    </p:spTree>
    <p:extLst>
      <p:ext uri="{BB962C8B-B14F-4D97-AF65-F5344CB8AC3E}">
        <p14:creationId xmlns:p14="http://schemas.microsoft.com/office/powerpoint/2010/main" val="40899143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FCCDD707-D0C6-4206-B54F-591FFC2BC688}" type="slidenum">
              <a:rPr lang="it-IT" smtClean="0"/>
              <a:t>5</a:t>
            </a:fld>
            <a:endParaRPr lang="it-IT"/>
          </a:p>
        </p:txBody>
      </p:sp>
    </p:spTree>
    <p:extLst>
      <p:ext uri="{BB962C8B-B14F-4D97-AF65-F5344CB8AC3E}">
        <p14:creationId xmlns:p14="http://schemas.microsoft.com/office/powerpoint/2010/main" val="40885452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1524000" y="1122363"/>
            <a:ext cx="9144000" cy="2387600"/>
          </a:xfrm>
        </p:spPr>
        <p:txBody>
          <a:bodyPr anchor="b"/>
          <a:lstStyle>
            <a:lvl1pPr algn="ctr">
              <a:defRPr sz="6000"/>
            </a:lvl1pPr>
          </a:lstStyle>
          <a:p>
            <a:r>
              <a:rPr lang="it-IT" smtClean="0"/>
              <a:t>Fare clic per modificare lo stile del titolo</a:t>
            </a:r>
            <a:endParaRPr lang="it-IT"/>
          </a:p>
        </p:txBody>
      </p:sp>
      <p:sp>
        <p:nvSpPr>
          <p:cNvPr id="3" name="Sottotito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p>
            <a:fld id="{0B95D3C1-B75D-4165-8772-ED6D705C55D5}" type="datetime1">
              <a:rPr lang="it-IT" smtClean="0"/>
              <a:t>25/11/2020</a:t>
            </a:fld>
            <a:endParaRPr lang="it-IT"/>
          </a:p>
        </p:txBody>
      </p:sp>
      <p:sp>
        <p:nvSpPr>
          <p:cNvPr id="5" name="Segnaposto piè di pagina 4"/>
          <p:cNvSpPr>
            <a:spLocks noGrp="1"/>
          </p:cNvSpPr>
          <p:nvPr>
            <p:ph type="ftr" sz="quarter" idx="11"/>
          </p:nvPr>
        </p:nvSpPr>
        <p:spPr/>
        <p:txBody>
          <a:bodyPr/>
          <a:lstStyle/>
          <a:p>
            <a:r>
              <a:rPr lang="it-IT" smtClean="0"/>
              <a:t> G. Mangiamele – Induzione elettromagnetica                                 Alcune tecnologie ed applicazioni                     3° anno </a:t>
            </a:r>
            <a:endParaRPr lang="it-IT"/>
          </a:p>
        </p:txBody>
      </p:sp>
      <p:sp>
        <p:nvSpPr>
          <p:cNvPr id="6" name="Segnaposto numero diapositiva 5"/>
          <p:cNvSpPr>
            <a:spLocks noGrp="1"/>
          </p:cNvSpPr>
          <p:nvPr>
            <p:ph type="sldNum" sz="quarter" idx="12"/>
          </p:nvPr>
        </p:nvSpPr>
        <p:spPr/>
        <p:txBody>
          <a:bodyPr/>
          <a:lstStyle/>
          <a:p>
            <a:fld id="{31141DFD-0B56-45EF-9F04-37313DA94364}" type="slidenum">
              <a:rPr lang="it-IT" smtClean="0"/>
              <a:t>‹N›</a:t>
            </a:fld>
            <a:endParaRPr lang="it-IT"/>
          </a:p>
        </p:txBody>
      </p:sp>
    </p:spTree>
    <p:extLst>
      <p:ext uri="{BB962C8B-B14F-4D97-AF65-F5344CB8AC3E}">
        <p14:creationId xmlns:p14="http://schemas.microsoft.com/office/powerpoint/2010/main" val="9074695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F3075D6F-E3BA-4478-8922-B7AC86E3A8FF}" type="datetime1">
              <a:rPr lang="it-IT" smtClean="0"/>
              <a:t>25/11/2020</a:t>
            </a:fld>
            <a:endParaRPr lang="it-IT"/>
          </a:p>
        </p:txBody>
      </p:sp>
      <p:sp>
        <p:nvSpPr>
          <p:cNvPr id="5" name="Segnaposto piè di pagina 4"/>
          <p:cNvSpPr>
            <a:spLocks noGrp="1"/>
          </p:cNvSpPr>
          <p:nvPr>
            <p:ph type="ftr" sz="quarter" idx="11"/>
          </p:nvPr>
        </p:nvSpPr>
        <p:spPr/>
        <p:txBody>
          <a:bodyPr/>
          <a:lstStyle/>
          <a:p>
            <a:r>
              <a:rPr lang="it-IT" smtClean="0"/>
              <a:t> G. Mangiamele – Induzione elettromagnetica                                 Alcune tecnologie ed applicazioni                     3° anno </a:t>
            </a:r>
            <a:endParaRPr lang="it-IT"/>
          </a:p>
        </p:txBody>
      </p:sp>
      <p:sp>
        <p:nvSpPr>
          <p:cNvPr id="6" name="Segnaposto numero diapositiva 5"/>
          <p:cNvSpPr>
            <a:spLocks noGrp="1"/>
          </p:cNvSpPr>
          <p:nvPr>
            <p:ph type="sldNum" sz="quarter" idx="12"/>
          </p:nvPr>
        </p:nvSpPr>
        <p:spPr/>
        <p:txBody>
          <a:bodyPr/>
          <a:lstStyle/>
          <a:p>
            <a:fld id="{31141DFD-0B56-45EF-9F04-37313DA94364}" type="slidenum">
              <a:rPr lang="it-IT" smtClean="0"/>
              <a:t>‹N›</a:t>
            </a:fld>
            <a:endParaRPr lang="it-IT"/>
          </a:p>
        </p:txBody>
      </p:sp>
    </p:spTree>
    <p:extLst>
      <p:ext uri="{BB962C8B-B14F-4D97-AF65-F5344CB8AC3E}">
        <p14:creationId xmlns:p14="http://schemas.microsoft.com/office/powerpoint/2010/main" val="26517778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8724900" y="365125"/>
            <a:ext cx="2628900" cy="5811838"/>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838200" y="365125"/>
            <a:ext cx="7734300" cy="5811838"/>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3A50CA21-6ED0-45F4-BB20-56057928E062}" type="datetime1">
              <a:rPr lang="it-IT" smtClean="0"/>
              <a:t>25/11/2020</a:t>
            </a:fld>
            <a:endParaRPr lang="it-IT"/>
          </a:p>
        </p:txBody>
      </p:sp>
      <p:sp>
        <p:nvSpPr>
          <p:cNvPr id="5" name="Segnaposto piè di pagina 4"/>
          <p:cNvSpPr>
            <a:spLocks noGrp="1"/>
          </p:cNvSpPr>
          <p:nvPr>
            <p:ph type="ftr" sz="quarter" idx="11"/>
          </p:nvPr>
        </p:nvSpPr>
        <p:spPr/>
        <p:txBody>
          <a:bodyPr/>
          <a:lstStyle/>
          <a:p>
            <a:r>
              <a:rPr lang="it-IT" smtClean="0"/>
              <a:t> G. Mangiamele – Induzione elettromagnetica                                 Alcune tecnologie ed applicazioni                     3° anno </a:t>
            </a:r>
            <a:endParaRPr lang="it-IT"/>
          </a:p>
        </p:txBody>
      </p:sp>
      <p:sp>
        <p:nvSpPr>
          <p:cNvPr id="6" name="Segnaposto numero diapositiva 5"/>
          <p:cNvSpPr>
            <a:spLocks noGrp="1"/>
          </p:cNvSpPr>
          <p:nvPr>
            <p:ph type="sldNum" sz="quarter" idx="12"/>
          </p:nvPr>
        </p:nvSpPr>
        <p:spPr/>
        <p:txBody>
          <a:bodyPr/>
          <a:lstStyle/>
          <a:p>
            <a:fld id="{31141DFD-0B56-45EF-9F04-37313DA94364}" type="slidenum">
              <a:rPr lang="it-IT" smtClean="0"/>
              <a:t>‹N›</a:t>
            </a:fld>
            <a:endParaRPr lang="it-IT"/>
          </a:p>
        </p:txBody>
      </p:sp>
    </p:spTree>
    <p:extLst>
      <p:ext uri="{BB962C8B-B14F-4D97-AF65-F5344CB8AC3E}">
        <p14:creationId xmlns:p14="http://schemas.microsoft.com/office/powerpoint/2010/main" val="20244200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A17D7A91-B88D-4521-BB42-75EF1E9BADBB}" type="datetime1">
              <a:rPr lang="it-IT" smtClean="0"/>
              <a:t>25/11/2020</a:t>
            </a:fld>
            <a:endParaRPr lang="it-IT"/>
          </a:p>
        </p:txBody>
      </p:sp>
      <p:sp>
        <p:nvSpPr>
          <p:cNvPr id="5" name="Segnaposto piè di pagina 4"/>
          <p:cNvSpPr>
            <a:spLocks noGrp="1"/>
          </p:cNvSpPr>
          <p:nvPr>
            <p:ph type="ftr" sz="quarter" idx="11"/>
          </p:nvPr>
        </p:nvSpPr>
        <p:spPr/>
        <p:txBody>
          <a:bodyPr/>
          <a:lstStyle/>
          <a:p>
            <a:r>
              <a:rPr lang="it-IT" smtClean="0"/>
              <a:t> G. Mangiamele – Induzione elettromagnetica                                 Alcune tecnologie ed applicazioni                     3° anno </a:t>
            </a:r>
            <a:endParaRPr lang="it-IT"/>
          </a:p>
        </p:txBody>
      </p:sp>
      <p:sp>
        <p:nvSpPr>
          <p:cNvPr id="6" name="Segnaposto numero diapositiva 5"/>
          <p:cNvSpPr>
            <a:spLocks noGrp="1"/>
          </p:cNvSpPr>
          <p:nvPr>
            <p:ph type="sldNum" sz="quarter" idx="12"/>
          </p:nvPr>
        </p:nvSpPr>
        <p:spPr/>
        <p:txBody>
          <a:bodyPr/>
          <a:lstStyle/>
          <a:p>
            <a:fld id="{31141DFD-0B56-45EF-9F04-37313DA94364}" type="slidenum">
              <a:rPr lang="it-IT" smtClean="0"/>
              <a:t>‹N›</a:t>
            </a:fld>
            <a:endParaRPr lang="it-IT"/>
          </a:p>
        </p:txBody>
      </p:sp>
    </p:spTree>
    <p:extLst>
      <p:ext uri="{BB962C8B-B14F-4D97-AF65-F5344CB8AC3E}">
        <p14:creationId xmlns:p14="http://schemas.microsoft.com/office/powerpoint/2010/main" val="40289803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831850" y="1709738"/>
            <a:ext cx="10515600" cy="2852737"/>
          </a:xfrm>
        </p:spPr>
        <p:txBody>
          <a:bodyPr anchor="b"/>
          <a:lstStyle>
            <a:lvl1pPr>
              <a:defRPr sz="6000"/>
            </a:lvl1pPr>
          </a:lstStyle>
          <a:p>
            <a:r>
              <a:rPr lang="it-IT" smtClean="0"/>
              <a:t>Fare clic per modificare lo stile del titolo</a:t>
            </a:r>
            <a:endParaRPr lang="it-IT"/>
          </a:p>
        </p:txBody>
      </p:sp>
      <p:sp>
        <p:nvSpPr>
          <p:cNvPr id="3" name="Segnaposto tes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p>
            <a:fld id="{837859D1-F664-4120-8A99-DD848D3C545C}" type="datetime1">
              <a:rPr lang="it-IT" smtClean="0"/>
              <a:t>25/11/2020</a:t>
            </a:fld>
            <a:endParaRPr lang="it-IT"/>
          </a:p>
        </p:txBody>
      </p:sp>
      <p:sp>
        <p:nvSpPr>
          <p:cNvPr id="5" name="Segnaposto piè di pagina 4"/>
          <p:cNvSpPr>
            <a:spLocks noGrp="1"/>
          </p:cNvSpPr>
          <p:nvPr>
            <p:ph type="ftr" sz="quarter" idx="11"/>
          </p:nvPr>
        </p:nvSpPr>
        <p:spPr/>
        <p:txBody>
          <a:bodyPr/>
          <a:lstStyle/>
          <a:p>
            <a:r>
              <a:rPr lang="it-IT" smtClean="0"/>
              <a:t> G. Mangiamele – Induzione elettromagnetica                                 Alcune tecnologie ed applicazioni                     3° anno </a:t>
            </a:r>
            <a:endParaRPr lang="it-IT"/>
          </a:p>
        </p:txBody>
      </p:sp>
      <p:sp>
        <p:nvSpPr>
          <p:cNvPr id="6" name="Segnaposto numero diapositiva 5"/>
          <p:cNvSpPr>
            <a:spLocks noGrp="1"/>
          </p:cNvSpPr>
          <p:nvPr>
            <p:ph type="sldNum" sz="quarter" idx="12"/>
          </p:nvPr>
        </p:nvSpPr>
        <p:spPr/>
        <p:txBody>
          <a:bodyPr/>
          <a:lstStyle/>
          <a:p>
            <a:fld id="{31141DFD-0B56-45EF-9F04-37313DA94364}" type="slidenum">
              <a:rPr lang="it-IT" smtClean="0"/>
              <a:t>‹N›</a:t>
            </a:fld>
            <a:endParaRPr lang="it-IT"/>
          </a:p>
        </p:txBody>
      </p:sp>
    </p:spTree>
    <p:extLst>
      <p:ext uri="{BB962C8B-B14F-4D97-AF65-F5344CB8AC3E}">
        <p14:creationId xmlns:p14="http://schemas.microsoft.com/office/powerpoint/2010/main" val="31723553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838200" y="1825625"/>
            <a:ext cx="5181600" cy="4351338"/>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6172200" y="1825625"/>
            <a:ext cx="5181600" cy="4351338"/>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p>
            <a:fld id="{4DB1FB9B-3CDD-4E95-B595-A6E62EF517B1}" type="datetime1">
              <a:rPr lang="it-IT" smtClean="0"/>
              <a:t>25/11/2020</a:t>
            </a:fld>
            <a:endParaRPr lang="it-IT"/>
          </a:p>
        </p:txBody>
      </p:sp>
      <p:sp>
        <p:nvSpPr>
          <p:cNvPr id="6" name="Segnaposto piè di pagina 5"/>
          <p:cNvSpPr>
            <a:spLocks noGrp="1"/>
          </p:cNvSpPr>
          <p:nvPr>
            <p:ph type="ftr" sz="quarter" idx="11"/>
          </p:nvPr>
        </p:nvSpPr>
        <p:spPr/>
        <p:txBody>
          <a:bodyPr/>
          <a:lstStyle/>
          <a:p>
            <a:r>
              <a:rPr lang="it-IT" smtClean="0"/>
              <a:t> G. Mangiamele – Induzione elettromagnetica                                 Alcune tecnologie ed applicazioni                     3° anno </a:t>
            </a:r>
            <a:endParaRPr lang="it-IT"/>
          </a:p>
        </p:txBody>
      </p:sp>
      <p:sp>
        <p:nvSpPr>
          <p:cNvPr id="7" name="Segnaposto numero diapositiva 6"/>
          <p:cNvSpPr>
            <a:spLocks noGrp="1"/>
          </p:cNvSpPr>
          <p:nvPr>
            <p:ph type="sldNum" sz="quarter" idx="12"/>
          </p:nvPr>
        </p:nvSpPr>
        <p:spPr/>
        <p:txBody>
          <a:bodyPr/>
          <a:lstStyle/>
          <a:p>
            <a:fld id="{31141DFD-0B56-45EF-9F04-37313DA94364}" type="slidenum">
              <a:rPr lang="it-IT" smtClean="0"/>
              <a:t>‹N›</a:t>
            </a:fld>
            <a:endParaRPr lang="it-IT"/>
          </a:p>
        </p:txBody>
      </p:sp>
    </p:spTree>
    <p:extLst>
      <p:ext uri="{BB962C8B-B14F-4D97-AF65-F5344CB8AC3E}">
        <p14:creationId xmlns:p14="http://schemas.microsoft.com/office/powerpoint/2010/main" val="21365548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839788" y="365125"/>
            <a:ext cx="10515600" cy="1325563"/>
          </a:xfrm>
        </p:spPr>
        <p:txBody>
          <a:bodyPr/>
          <a:lstStyle/>
          <a:p>
            <a:r>
              <a:rPr lang="it-IT" smtClean="0"/>
              <a:t>Fare clic per modificare lo stile del titolo</a:t>
            </a:r>
            <a:endParaRPr lang="it-IT"/>
          </a:p>
        </p:txBody>
      </p:sp>
      <p:sp>
        <p:nvSpPr>
          <p:cNvPr id="3" name="Segnaposto tes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839788" y="2505075"/>
            <a:ext cx="5157787" cy="3684588"/>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6172200" y="2505075"/>
            <a:ext cx="5183188" cy="3684588"/>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p>
            <a:fld id="{100EBC89-A95C-4DB1-BE7D-3AB5D7220AEA}" type="datetime1">
              <a:rPr lang="it-IT" smtClean="0"/>
              <a:t>25/11/2020</a:t>
            </a:fld>
            <a:endParaRPr lang="it-IT"/>
          </a:p>
        </p:txBody>
      </p:sp>
      <p:sp>
        <p:nvSpPr>
          <p:cNvPr id="8" name="Segnaposto piè di pagina 7"/>
          <p:cNvSpPr>
            <a:spLocks noGrp="1"/>
          </p:cNvSpPr>
          <p:nvPr>
            <p:ph type="ftr" sz="quarter" idx="11"/>
          </p:nvPr>
        </p:nvSpPr>
        <p:spPr/>
        <p:txBody>
          <a:bodyPr/>
          <a:lstStyle/>
          <a:p>
            <a:r>
              <a:rPr lang="it-IT" smtClean="0"/>
              <a:t> G. Mangiamele – Induzione elettromagnetica                                 Alcune tecnologie ed applicazioni                     3° anno </a:t>
            </a:r>
            <a:endParaRPr lang="it-IT"/>
          </a:p>
        </p:txBody>
      </p:sp>
      <p:sp>
        <p:nvSpPr>
          <p:cNvPr id="9" name="Segnaposto numero diapositiva 8"/>
          <p:cNvSpPr>
            <a:spLocks noGrp="1"/>
          </p:cNvSpPr>
          <p:nvPr>
            <p:ph type="sldNum" sz="quarter" idx="12"/>
          </p:nvPr>
        </p:nvSpPr>
        <p:spPr/>
        <p:txBody>
          <a:bodyPr/>
          <a:lstStyle/>
          <a:p>
            <a:fld id="{31141DFD-0B56-45EF-9F04-37313DA94364}" type="slidenum">
              <a:rPr lang="it-IT" smtClean="0"/>
              <a:t>‹N›</a:t>
            </a:fld>
            <a:endParaRPr lang="it-IT"/>
          </a:p>
        </p:txBody>
      </p:sp>
    </p:spTree>
    <p:extLst>
      <p:ext uri="{BB962C8B-B14F-4D97-AF65-F5344CB8AC3E}">
        <p14:creationId xmlns:p14="http://schemas.microsoft.com/office/powerpoint/2010/main" val="6139890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p>
            <a:fld id="{BB492463-4869-4ABA-AC5D-42FEDF50766D}" type="datetime1">
              <a:rPr lang="it-IT" smtClean="0"/>
              <a:t>25/11/2020</a:t>
            </a:fld>
            <a:endParaRPr lang="it-IT"/>
          </a:p>
        </p:txBody>
      </p:sp>
      <p:sp>
        <p:nvSpPr>
          <p:cNvPr id="4" name="Segnaposto piè di pagina 3"/>
          <p:cNvSpPr>
            <a:spLocks noGrp="1"/>
          </p:cNvSpPr>
          <p:nvPr>
            <p:ph type="ftr" sz="quarter" idx="11"/>
          </p:nvPr>
        </p:nvSpPr>
        <p:spPr/>
        <p:txBody>
          <a:bodyPr/>
          <a:lstStyle/>
          <a:p>
            <a:r>
              <a:rPr lang="it-IT" smtClean="0"/>
              <a:t> G. Mangiamele – Induzione elettromagnetica                                 Alcune tecnologie ed applicazioni                     3° anno </a:t>
            </a:r>
            <a:endParaRPr lang="it-IT"/>
          </a:p>
        </p:txBody>
      </p:sp>
      <p:sp>
        <p:nvSpPr>
          <p:cNvPr id="5" name="Segnaposto numero diapositiva 4"/>
          <p:cNvSpPr>
            <a:spLocks noGrp="1"/>
          </p:cNvSpPr>
          <p:nvPr>
            <p:ph type="sldNum" sz="quarter" idx="12"/>
          </p:nvPr>
        </p:nvSpPr>
        <p:spPr/>
        <p:txBody>
          <a:bodyPr/>
          <a:lstStyle/>
          <a:p>
            <a:fld id="{31141DFD-0B56-45EF-9F04-37313DA94364}" type="slidenum">
              <a:rPr lang="it-IT" smtClean="0"/>
              <a:t>‹N›</a:t>
            </a:fld>
            <a:endParaRPr lang="it-IT"/>
          </a:p>
        </p:txBody>
      </p:sp>
    </p:spTree>
    <p:extLst>
      <p:ext uri="{BB962C8B-B14F-4D97-AF65-F5344CB8AC3E}">
        <p14:creationId xmlns:p14="http://schemas.microsoft.com/office/powerpoint/2010/main" val="41033485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E33B9B16-0724-4A04-B160-1D0ED36CAF40}" type="datetime1">
              <a:rPr lang="it-IT" smtClean="0"/>
              <a:t>25/11/2020</a:t>
            </a:fld>
            <a:endParaRPr lang="it-IT"/>
          </a:p>
        </p:txBody>
      </p:sp>
      <p:sp>
        <p:nvSpPr>
          <p:cNvPr id="3" name="Segnaposto piè di pagina 2"/>
          <p:cNvSpPr>
            <a:spLocks noGrp="1"/>
          </p:cNvSpPr>
          <p:nvPr>
            <p:ph type="ftr" sz="quarter" idx="11"/>
          </p:nvPr>
        </p:nvSpPr>
        <p:spPr/>
        <p:txBody>
          <a:bodyPr/>
          <a:lstStyle/>
          <a:p>
            <a:r>
              <a:rPr lang="it-IT" smtClean="0"/>
              <a:t> G. Mangiamele – Induzione elettromagnetica                                 Alcune tecnologie ed applicazioni                     3° anno </a:t>
            </a:r>
            <a:endParaRPr lang="it-IT"/>
          </a:p>
        </p:txBody>
      </p:sp>
      <p:sp>
        <p:nvSpPr>
          <p:cNvPr id="4" name="Segnaposto numero diapositiva 3"/>
          <p:cNvSpPr>
            <a:spLocks noGrp="1"/>
          </p:cNvSpPr>
          <p:nvPr>
            <p:ph type="sldNum" sz="quarter" idx="12"/>
          </p:nvPr>
        </p:nvSpPr>
        <p:spPr/>
        <p:txBody>
          <a:bodyPr/>
          <a:lstStyle/>
          <a:p>
            <a:fld id="{31141DFD-0B56-45EF-9F04-37313DA94364}" type="slidenum">
              <a:rPr lang="it-IT" smtClean="0"/>
              <a:t>‹N›</a:t>
            </a:fld>
            <a:endParaRPr lang="it-IT"/>
          </a:p>
        </p:txBody>
      </p:sp>
    </p:spTree>
    <p:extLst>
      <p:ext uri="{BB962C8B-B14F-4D97-AF65-F5344CB8AC3E}">
        <p14:creationId xmlns:p14="http://schemas.microsoft.com/office/powerpoint/2010/main" val="19054262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839788" y="457200"/>
            <a:ext cx="3932237" cy="1600200"/>
          </a:xfrm>
        </p:spPr>
        <p:txBody>
          <a:bodyPr anchor="b"/>
          <a:lstStyle>
            <a:lvl1pPr>
              <a:defRPr sz="3200"/>
            </a:lvl1pPr>
          </a:lstStyle>
          <a:p>
            <a:r>
              <a:rPr lang="it-IT" smtClean="0"/>
              <a:t>Fare clic per modificare lo stile del titolo</a:t>
            </a:r>
            <a:endParaRPr lang="it-IT"/>
          </a:p>
        </p:txBody>
      </p:sp>
      <p:sp>
        <p:nvSpPr>
          <p:cNvPr id="3" name="Segnaposto contenut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1A590F9C-1FAE-4F61-8FFB-451D06BBCE99}" type="datetime1">
              <a:rPr lang="it-IT" smtClean="0"/>
              <a:t>25/11/2020</a:t>
            </a:fld>
            <a:endParaRPr lang="it-IT"/>
          </a:p>
        </p:txBody>
      </p:sp>
      <p:sp>
        <p:nvSpPr>
          <p:cNvPr id="6" name="Segnaposto piè di pagina 5"/>
          <p:cNvSpPr>
            <a:spLocks noGrp="1"/>
          </p:cNvSpPr>
          <p:nvPr>
            <p:ph type="ftr" sz="quarter" idx="11"/>
          </p:nvPr>
        </p:nvSpPr>
        <p:spPr/>
        <p:txBody>
          <a:bodyPr/>
          <a:lstStyle/>
          <a:p>
            <a:r>
              <a:rPr lang="it-IT" smtClean="0"/>
              <a:t> G. Mangiamele – Induzione elettromagnetica                                 Alcune tecnologie ed applicazioni                     3° anno </a:t>
            </a:r>
            <a:endParaRPr lang="it-IT"/>
          </a:p>
        </p:txBody>
      </p:sp>
      <p:sp>
        <p:nvSpPr>
          <p:cNvPr id="7" name="Segnaposto numero diapositiva 6"/>
          <p:cNvSpPr>
            <a:spLocks noGrp="1"/>
          </p:cNvSpPr>
          <p:nvPr>
            <p:ph type="sldNum" sz="quarter" idx="12"/>
          </p:nvPr>
        </p:nvSpPr>
        <p:spPr/>
        <p:txBody>
          <a:bodyPr/>
          <a:lstStyle/>
          <a:p>
            <a:fld id="{31141DFD-0B56-45EF-9F04-37313DA94364}" type="slidenum">
              <a:rPr lang="it-IT" smtClean="0"/>
              <a:t>‹N›</a:t>
            </a:fld>
            <a:endParaRPr lang="it-IT"/>
          </a:p>
        </p:txBody>
      </p:sp>
    </p:spTree>
    <p:extLst>
      <p:ext uri="{BB962C8B-B14F-4D97-AF65-F5344CB8AC3E}">
        <p14:creationId xmlns:p14="http://schemas.microsoft.com/office/powerpoint/2010/main" val="39671128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839788" y="457200"/>
            <a:ext cx="3932237" cy="1600200"/>
          </a:xfrm>
        </p:spPr>
        <p:txBody>
          <a:bodyPr anchor="b"/>
          <a:lstStyle>
            <a:lvl1pPr>
              <a:defRPr sz="3200"/>
            </a:lvl1pPr>
          </a:lstStyle>
          <a:p>
            <a:r>
              <a:rPr lang="it-IT" smtClean="0"/>
              <a:t>Fare clic per modificare lo stile del titolo</a:t>
            </a:r>
            <a:endParaRPr lang="it-IT"/>
          </a:p>
        </p:txBody>
      </p:sp>
      <p:sp>
        <p:nvSpPr>
          <p:cNvPr id="3" name="Segnaposto immagin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B01E1DD2-6F1A-462F-B17A-5E19F5584863}" type="datetime1">
              <a:rPr lang="it-IT" smtClean="0"/>
              <a:t>25/11/2020</a:t>
            </a:fld>
            <a:endParaRPr lang="it-IT"/>
          </a:p>
        </p:txBody>
      </p:sp>
      <p:sp>
        <p:nvSpPr>
          <p:cNvPr id="6" name="Segnaposto piè di pagina 5"/>
          <p:cNvSpPr>
            <a:spLocks noGrp="1"/>
          </p:cNvSpPr>
          <p:nvPr>
            <p:ph type="ftr" sz="quarter" idx="11"/>
          </p:nvPr>
        </p:nvSpPr>
        <p:spPr/>
        <p:txBody>
          <a:bodyPr/>
          <a:lstStyle/>
          <a:p>
            <a:r>
              <a:rPr lang="it-IT" smtClean="0"/>
              <a:t> G. Mangiamele – Induzione elettromagnetica                                 Alcune tecnologie ed applicazioni                     3° anno </a:t>
            </a:r>
            <a:endParaRPr lang="it-IT"/>
          </a:p>
        </p:txBody>
      </p:sp>
      <p:sp>
        <p:nvSpPr>
          <p:cNvPr id="7" name="Segnaposto numero diapositiva 6"/>
          <p:cNvSpPr>
            <a:spLocks noGrp="1"/>
          </p:cNvSpPr>
          <p:nvPr>
            <p:ph type="sldNum" sz="quarter" idx="12"/>
          </p:nvPr>
        </p:nvSpPr>
        <p:spPr/>
        <p:txBody>
          <a:bodyPr/>
          <a:lstStyle/>
          <a:p>
            <a:fld id="{31141DFD-0B56-45EF-9F04-37313DA94364}" type="slidenum">
              <a:rPr lang="it-IT" smtClean="0"/>
              <a:t>‹N›</a:t>
            </a:fld>
            <a:endParaRPr lang="it-IT"/>
          </a:p>
        </p:txBody>
      </p:sp>
    </p:spTree>
    <p:extLst>
      <p:ext uri="{BB962C8B-B14F-4D97-AF65-F5344CB8AC3E}">
        <p14:creationId xmlns:p14="http://schemas.microsoft.com/office/powerpoint/2010/main" val="20234633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smtClean="0"/>
              <a:t>Fare clic per modificare lo stile del titolo</a:t>
            </a:r>
            <a:endParaRPr lang="it-IT"/>
          </a:p>
        </p:txBody>
      </p:sp>
      <p:sp>
        <p:nvSpPr>
          <p:cNvPr id="3" name="Segnaposto tes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1291479-6427-4CB8-B748-30678AA18FC7}" type="datetime1">
              <a:rPr lang="it-IT" smtClean="0"/>
              <a:t>25/11/2020</a:t>
            </a:fld>
            <a:endParaRPr lang="it-IT"/>
          </a:p>
        </p:txBody>
      </p:sp>
      <p:sp>
        <p:nvSpPr>
          <p:cNvPr id="5" name="Segnaposto piè di pa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it-IT" smtClean="0"/>
              <a:t> G. Mangiamele – Induzione elettromagnetica                                 Alcune tecnologie ed applicazioni                     3° anno </a:t>
            </a:r>
            <a:endParaRPr lang="it-IT"/>
          </a:p>
        </p:txBody>
      </p:sp>
      <p:sp>
        <p:nvSpPr>
          <p:cNvPr id="6" name="Segnaposto numero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1141DFD-0B56-45EF-9F04-37313DA94364}" type="slidenum">
              <a:rPr lang="it-IT" smtClean="0"/>
              <a:t>‹N›</a:t>
            </a:fld>
            <a:endParaRPr lang="it-IT"/>
          </a:p>
        </p:txBody>
      </p:sp>
    </p:spTree>
    <p:extLst>
      <p:ext uri="{BB962C8B-B14F-4D97-AF65-F5344CB8AC3E}">
        <p14:creationId xmlns:p14="http://schemas.microsoft.com/office/powerpoint/2010/main" val="21163238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7.gif"/><Relationship Id="rId2" Type="http://schemas.openxmlformats.org/officeDocument/2006/relationships/image" Target="../media/image16.gi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9.gif"/><Relationship Id="rId2" Type="http://schemas.openxmlformats.org/officeDocument/2006/relationships/image" Target="../media/image18.gi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jpg"/></Relationships>
</file>

<file path=ppt/slides/_rels/slide6.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image" Target="../media/image10.gi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gi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image" Target="../media/image14.gi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magine 5"/>
          <p:cNvPicPr>
            <a:picLocks noChangeAspect="1"/>
          </p:cNvPicPr>
          <p:nvPr/>
        </p:nvPicPr>
        <p:blipFill rotWithShape="1">
          <a:blip r:embed="rId3">
            <a:extLst>
              <a:ext uri="{28A0092B-C50C-407E-A947-70E740481C1C}">
                <a14:useLocalDpi xmlns:a14="http://schemas.microsoft.com/office/drawing/2010/main" val="0"/>
              </a:ext>
            </a:extLst>
          </a:blip>
          <a:srcRect b="3271"/>
          <a:stretch/>
        </p:blipFill>
        <p:spPr>
          <a:xfrm>
            <a:off x="1915154" y="0"/>
            <a:ext cx="8357429" cy="606304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Titolo 1"/>
          <p:cNvSpPr>
            <a:spLocks noGrp="1"/>
          </p:cNvSpPr>
          <p:nvPr>
            <p:ph type="title"/>
          </p:nvPr>
        </p:nvSpPr>
        <p:spPr/>
        <p:txBody>
          <a:bodyPr>
            <a:normAutofit/>
          </a:bodyPr>
          <a:lstStyle/>
          <a:p>
            <a:pPr algn="ctr"/>
            <a:r>
              <a:rPr lang="it-IT" sz="6600" b="1"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Induttori e </a:t>
            </a:r>
            <a:r>
              <a:rPr lang="it-IT" sz="6600" b="1" dirty="0" err="1"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Selenoidi</a:t>
            </a:r>
            <a:r>
              <a:rPr lang="it-IT" sz="6600" b="1"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 </a:t>
            </a:r>
            <a:endParaRPr lang="it-IT" sz="66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
        <p:nvSpPr>
          <p:cNvPr id="3" name="Segnaposto contenuto 2"/>
          <p:cNvSpPr>
            <a:spLocks noGrp="1"/>
          </p:cNvSpPr>
          <p:nvPr>
            <p:ph idx="1"/>
          </p:nvPr>
        </p:nvSpPr>
        <p:spPr>
          <a:xfrm>
            <a:off x="838200" y="4860323"/>
            <a:ext cx="10515600" cy="1316639"/>
          </a:xfrm>
        </p:spPr>
        <p:txBody>
          <a:bodyPr>
            <a:normAutofit/>
          </a:bodyPr>
          <a:lstStyle/>
          <a:p>
            <a:pPr marL="0" indent="0" algn="ctr">
              <a:buNone/>
            </a:pPr>
            <a:r>
              <a:rPr lang="it-IT" sz="4000" dirty="0" smtClean="0">
                <a:solidFill>
                  <a:schemeClr val="bg1"/>
                </a:solidFill>
              </a:rPr>
              <a:t>Tecnologie ed applicazioni del fenomeno dell’induzione elettromagnetica </a:t>
            </a:r>
            <a:endParaRPr lang="it-IT" sz="4000" dirty="0">
              <a:solidFill>
                <a:schemeClr val="bg1"/>
              </a:solidFill>
            </a:endParaRPr>
          </a:p>
        </p:txBody>
      </p:sp>
      <p:sp>
        <p:nvSpPr>
          <p:cNvPr id="4" name="Segnaposto piè di pagina 3"/>
          <p:cNvSpPr>
            <a:spLocks noGrp="1"/>
          </p:cNvSpPr>
          <p:nvPr>
            <p:ph type="ftr" sz="quarter" idx="11"/>
          </p:nvPr>
        </p:nvSpPr>
        <p:spPr/>
        <p:txBody>
          <a:bodyPr/>
          <a:lstStyle/>
          <a:p>
            <a:r>
              <a:rPr lang="it-IT" dirty="0" smtClean="0"/>
              <a:t> G. Mangiamele – Quaderni di Elettronica -                                  Induzione elettromagnetica  - Alcune tecnologie ed applicazioni                     3° anno </a:t>
            </a:r>
            <a:endParaRPr lang="it-IT" dirty="0"/>
          </a:p>
        </p:txBody>
      </p:sp>
      <p:sp>
        <p:nvSpPr>
          <p:cNvPr id="5" name="Segnaposto numero diapositiva 4"/>
          <p:cNvSpPr>
            <a:spLocks noGrp="1"/>
          </p:cNvSpPr>
          <p:nvPr>
            <p:ph type="sldNum" sz="quarter" idx="12"/>
          </p:nvPr>
        </p:nvSpPr>
        <p:spPr/>
        <p:txBody>
          <a:bodyPr/>
          <a:lstStyle/>
          <a:p>
            <a:fld id="{31141DFD-0B56-45EF-9F04-37313DA94364}" type="slidenum">
              <a:rPr lang="it-IT" smtClean="0"/>
              <a:t>1</a:t>
            </a:fld>
            <a:endParaRPr lang="it-IT"/>
          </a:p>
        </p:txBody>
      </p:sp>
    </p:spTree>
    <p:extLst>
      <p:ext uri="{BB962C8B-B14F-4D97-AF65-F5344CB8AC3E}">
        <p14:creationId xmlns:p14="http://schemas.microsoft.com/office/powerpoint/2010/main" val="283541793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magin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14703" y="365125"/>
            <a:ext cx="2545491" cy="1433960"/>
          </a:xfrm>
          <a:prstGeom prst="rect">
            <a:avLst/>
          </a:prstGeom>
        </p:spPr>
      </p:pic>
      <p:sp>
        <p:nvSpPr>
          <p:cNvPr id="2" name="Titolo 1"/>
          <p:cNvSpPr>
            <a:spLocks noGrp="1"/>
          </p:cNvSpPr>
          <p:nvPr>
            <p:ph type="title"/>
          </p:nvPr>
        </p:nvSpPr>
        <p:spPr>
          <a:xfrm>
            <a:off x="271848" y="323462"/>
            <a:ext cx="10515600" cy="1325563"/>
          </a:xfrm>
        </p:spPr>
        <p:txBody>
          <a:bodyPr/>
          <a:lstStyle/>
          <a:p>
            <a:r>
              <a:rPr lang="it-IT" dirty="0" smtClean="0"/>
              <a:t>Le applicazioni in Elettronica : Il microfono</a:t>
            </a:r>
            <a:endParaRPr lang="it-IT" dirty="0"/>
          </a:p>
        </p:txBody>
      </p:sp>
      <p:pic>
        <p:nvPicPr>
          <p:cNvPr id="6" name="Segnaposto contenuto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47709" y="1202724"/>
            <a:ext cx="6975729" cy="3928034"/>
          </a:xfrm>
        </p:spPr>
      </p:pic>
      <p:sp>
        <p:nvSpPr>
          <p:cNvPr id="4" name="Segnaposto piè di pagina 3"/>
          <p:cNvSpPr>
            <a:spLocks noGrp="1"/>
          </p:cNvSpPr>
          <p:nvPr>
            <p:ph type="ftr" sz="quarter" idx="11"/>
          </p:nvPr>
        </p:nvSpPr>
        <p:spPr/>
        <p:txBody>
          <a:bodyPr/>
          <a:lstStyle/>
          <a:p>
            <a:r>
              <a:rPr lang="it-IT" smtClean="0"/>
              <a:t> G. Mangiamele – Induzione elettromagnetica                                 Alcune tecnologie ed applicazioni                     3° anno </a:t>
            </a:r>
            <a:endParaRPr lang="it-IT" dirty="0"/>
          </a:p>
        </p:txBody>
      </p:sp>
      <p:sp>
        <p:nvSpPr>
          <p:cNvPr id="5" name="Segnaposto numero diapositiva 4"/>
          <p:cNvSpPr>
            <a:spLocks noGrp="1"/>
          </p:cNvSpPr>
          <p:nvPr>
            <p:ph type="sldNum" sz="quarter" idx="12"/>
          </p:nvPr>
        </p:nvSpPr>
        <p:spPr/>
        <p:txBody>
          <a:bodyPr/>
          <a:lstStyle/>
          <a:p>
            <a:fld id="{31141DFD-0B56-45EF-9F04-37313DA94364}" type="slidenum">
              <a:rPr lang="it-IT" smtClean="0"/>
              <a:t>10</a:t>
            </a:fld>
            <a:endParaRPr lang="it-IT"/>
          </a:p>
        </p:txBody>
      </p:sp>
      <p:sp>
        <p:nvSpPr>
          <p:cNvPr id="8" name="CasellaDiTesto 7"/>
          <p:cNvSpPr txBox="1"/>
          <p:nvPr/>
        </p:nvSpPr>
        <p:spPr>
          <a:xfrm>
            <a:off x="7595287" y="2244350"/>
            <a:ext cx="4151870" cy="2031325"/>
          </a:xfrm>
          <a:prstGeom prst="rect">
            <a:avLst/>
          </a:prstGeom>
          <a:noFill/>
        </p:spPr>
        <p:txBody>
          <a:bodyPr wrap="square" rtlCol="0">
            <a:spAutoFit/>
          </a:bodyPr>
          <a:lstStyle/>
          <a:p>
            <a:r>
              <a:rPr lang="it-IT" dirty="0" smtClean="0"/>
              <a:t>Il microfono è un «sensore di suono» .</a:t>
            </a:r>
          </a:p>
          <a:p>
            <a:r>
              <a:rPr lang="it-IT" dirty="0" smtClean="0"/>
              <a:t>Un suono viene trasferito in aria grazie alle onde di pressione. </a:t>
            </a:r>
          </a:p>
          <a:p>
            <a:r>
              <a:rPr lang="it-IT" dirty="0" smtClean="0"/>
              <a:t>Il microfono ad induzione dispone di una membrana a cui  è fissato un avvolgimento che è libero di muoversi in un magnete. </a:t>
            </a:r>
          </a:p>
        </p:txBody>
      </p:sp>
      <p:sp>
        <p:nvSpPr>
          <p:cNvPr id="9" name="CasellaDiTesto 8"/>
          <p:cNvSpPr txBox="1"/>
          <p:nvPr/>
        </p:nvSpPr>
        <p:spPr>
          <a:xfrm>
            <a:off x="347709" y="5114358"/>
            <a:ext cx="11006091" cy="1200329"/>
          </a:xfrm>
          <a:prstGeom prst="rect">
            <a:avLst/>
          </a:prstGeom>
          <a:noFill/>
        </p:spPr>
        <p:txBody>
          <a:bodyPr wrap="square" rtlCol="0">
            <a:spAutoFit/>
          </a:bodyPr>
          <a:lstStyle/>
          <a:p>
            <a:r>
              <a:rPr lang="it-IT" dirty="0" smtClean="0"/>
              <a:t>All’arrivo delle onde di pressione sulla membrana microfonica, questa si muove trascinando con se l’avvolgimento.  La variazione di campo che si viene a creare produce nell’avvolgimento una tensione elettrica (segnale elettrico) proporzionale all’intensità e alle frequenze del suono.</a:t>
            </a:r>
          </a:p>
          <a:p>
            <a:r>
              <a:rPr lang="it-IT" dirty="0" smtClean="0"/>
              <a:t>Il segnale elettrico potrà essere amplificato per permetterne l’ascolto.  </a:t>
            </a:r>
            <a:endParaRPr lang="it-IT" dirty="0"/>
          </a:p>
        </p:txBody>
      </p:sp>
    </p:spTree>
    <p:extLst>
      <p:ext uri="{BB962C8B-B14F-4D97-AF65-F5344CB8AC3E}">
        <p14:creationId xmlns:p14="http://schemas.microsoft.com/office/powerpoint/2010/main" val="117367530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magin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31535" y="491901"/>
            <a:ext cx="3054518" cy="2031254"/>
          </a:xfrm>
          <a:prstGeom prst="rect">
            <a:avLst/>
          </a:prstGeom>
        </p:spPr>
      </p:pic>
      <p:sp>
        <p:nvSpPr>
          <p:cNvPr id="2" name="Titolo 1"/>
          <p:cNvSpPr>
            <a:spLocks noGrp="1"/>
          </p:cNvSpPr>
          <p:nvPr>
            <p:ph type="title"/>
          </p:nvPr>
        </p:nvSpPr>
        <p:spPr>
          <a:xfrm>
            <a:off x="162698" y="-24836"/>
            <a:ext cx="10515600" cy="1325563"/>
          </a:xfrm>
        </p:spPr>
        <p:txBody>
          <a:bodyPr/>
          <a:lstStyle/>
          <a:p>
            <a:r>
              <a:rPr lang="it-IT" dirty="0" smtClean="0"/>
              <a:t>Le applicazioni in Elettronica : L’altoparlante</a:t>
            </a:r>
            <a:endParaRPr lang="it-IT" dirty="0"/>
          </a:p>
        </p:txBody>
      </p:sp>
      <p:sp>
        <p:nvSpPr>
          <p:cNvPr id="4" name="Segnaposto piè di pagina 3"/>
          <p:cNvSpPr>
            <a:spLocks noGrp="1"/>
          </p:cNvSpPr>
          <p:nvPr>
            <p:ph type="ftr" sz="quarter" idx="11"/>
          </p:nvPr>
        </p:nvSpPr>
        <p:spPr/>
        <p:txBody>
          <a:bodyPr/>
          <a:lstStyle/>
          <a:p>
            <a:r>
              <a:rPr lang="it-IT" smtClean="0"/>
              <a:t> G. Mangiamele – Induzione elettromagnetica                                 Alcune tecnologie ed applicazioni                     3° anno </a:t>
            </a:r>
            <a:endParaRPr lang="it-IT" dirty="0"/>
          </a:p>
        </p:txBody>
      </p:sp>
      <p:sp>
        <p:nvSpPr>
          <p:cNvPr id="5" name="Segnaposto numero diapositiva 4"/>
          <p:cNvSpPr>
            <a:spLocks noGrp="1"/>
          </p:cNvSpPr>
          <p:nvPr>
            <p:ph type="sldNum" sz="quarter" idx="12"/>
          </p:nvPr>
        </p:nvSpPr>
        <p:spPr/>
        <p:txBody>
          <a:bodyPr/>
          <a:lstStyle/>
          <a:p>
            <a:fld id="{31141DFD-0B56-45EF-9F04-37313DA94364}" type="slidenum">
              <a:rPr lang="it-IT" smtClean="0"/>
              <a:t>11</a:t>
            </a:fld>
            <a:endParaRPr lang="it-IT"/>
          </a:p>
        </p:txBody>
      </p:sp>
      <p:sp>
        <p:nvSpPr>
          <p:cNvPr id="8" name="CasellaDiTesto 7"/>
          <p:cNvSpPr txBox="1"/>
          <p:nvPr/>
        </p:nvSpPr>
        <p:spPr>
          <a:xfrm>
            <a:off x="7595287" y="2523155"/>
            <a:ext cx="4324864" cy="2031325"/>
          </a:xfrm>
          <a:prstGeom prst="rect">
            <a:avLst/>
          </a:prstGeom>
          <a:noFill/>
        </p:spPr>
        <p:txBody>
          <a:bodyPr wrap="square" rtlCol="0">
            <a:spAutoFit/>
          </a:bodyPr>
          <a:lstStyle/>
          <a:p>
            <a:r>
              <a:rPr lang="it-IT" dirty="0" smtClean="0"/>
              <a:t>L’ ALTOPARLANTE è un «Attuatore di suono» </a:t>
            </a:r>
          </a:p>
          <a:p>
            <a:r>
              <a:rPr lang="it-IT" dirty="0" smtClean="0"/>
              <a:t>Un altoparlante è costituito  principalmente da :</a:t>
            </a:r>
          </a:p>
          <a:p>
            <a:r>
              <a:rPr lang="it-IT" b="1" dirty="0" smtClean="0">
                <a:solidFill>
                  <a:srgbClr val="FF0000"/>
                </a:solidFill>
              </a:rPr>
              <a:t>A</a:t>
            </a:r>
            <a:r>
              <a:rPr lang="it-IT" dirty="0" smtClean="0"/>
              <a:t> una membrana o diaframma (generalmente in cartone) fissata ad un selenoide </a:t>
            </a:r>
            <a:r>
              <a:rPr lang="it-IT" b="1" dirty="0">
                <a:solidFill>
                  <a:srgbClr val="FF0000"/>
                </a:solidFill>
              </a:rPr>
              <a:t>C</a:t>
            </a:r>
            <a:r>
              <a:rPr lang="it-IT" b="1" dirty="0" smtClean="0">
                <a:solidFill>
                  <a:srgbClr val="FF0000"/>
                </a:solidFill>
              </a:rPr>
              <a:t> </a:t>
            </a:r>
            <a:r>
              <a:rPr lang="it-IT" dirty="0" smtClean="0"/>
              <a:t>libero di muoversi in un magnete </a:t>
            </a:r>
            <a:r>
              <a:rPr lang="it-IT" b="1" dirty="0">
                <a:solidFill>
                  <a:srgbClr val="FF0000"/>
                </a:solidFill>
              </a:rPr>
              <a:t>B</a:t>
            </a:r>
            <a:r>
              <a:rPr lang="it-IT" dirty="0" smtClean="0"/>
              <a:t> </a:t>
            </a:r>
          </a:p>
        </p:txBody>
      </p:sp>
      <p:sp>
        <p:nvSpPr>
          <p:cNvPr id="9" name="CasellaDiTesto 8"/>
          <p:cNvSpPr txBox="1"/>
          <p:nvPr/>
        </p:nvSpPr>
        <p:spPr>
          <a:xfrm>
            <a:off x="347709" y="5114358"/>
            <a:ext cx="11006091" cy="1200329"/>
          </a:xfrm>
          <a:prstGeom prst="rect">
            <a:avLst/>
          </a:prstGeom>
          <a:noFill/>
        </p:spPr>
        <p:txBody>
          <a:bodyPr wrap="square" rtlCol="0">
            <a:spAutoFit/>
          </a:bodyPr>
          <a:lstStyle/>
          <a:p>
            <a:r>
              <a:rPr lang="it-IT" dirty="0" smtClean="0"/>
              <a:t>Fornendo un segnale elettrico variabile all’avvolgimento, verrà a crearsi un campo magnetico variabile al suo interno. Ci sarà quindi una continua attrazione-repulsione tra il magnete e l’avvolgimento ( o bobina) ed un conseguente continuo spostamento della membrana in cartone generando onde di pressione sonora e quindi, dei  suoni.   </a:t>
            </a:r>
            <a:endParaRPr lang="it-IT" dirty="0"/>
          </a:p>
        </p:txBody>
      </p:sp>
      <p:pic>
        <p:nvPicPr>
          <p:cNvPr id="10" name="Segnaposto contenuto 9"/>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07540" y="1300726"/>
            <a:ext cx="4977713" cy="3733285"/>
          </a:xfrm>
        </p:spPr>
      </p:pic>
    </p:spTree>
    <p:extLst>
      <p:ext uri="{BB962C8B-B14F-4D97-AF65-F5344CB8AC3E}">
        <p14:creationId xmlns:p14="http://schemas.microsoft.com/office/powerpoint/2010/main" val="327167342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1524000" y="1122363"/>
            <a:ext cx="7825946" cy="574632"/>
          </a:xfrm>
        </p:spPr>
        <p:txBody>
          <a:bodyPr>
            <a:normAutofit fontScale="90000"/>
          </a:bodyPr>
          <a:lstStyle/>
          <a:p>
            <a:r>
              <a:rPr lang="it-IT" dirty="0" smtClean="0"/>
              <a:t>L’induzione elettromagnetica</a:t>
            </a:r>
            <a:endParaRPr lang="it-IT" dirty="0"/>
          </a:p>
        </p:txBody>
      </p:sp>
      <p:sp>
        <p:nvSpPr>
          <p:cNvPr id="3" name="Sottotitolo 2"/>
          <p:cNvSpPr>
            <a:spLocks noGrp="1"/>
          </p:cNvSpPr>
          <p:nvPr>
            <p:ph type="subTitle" idx="1"/>
          </p:nvPr>
        </p:nvSpPr>
        <p:spPr>
          <a:xfrm>
            <a:off x="1128584" y="2010033"/>
            <a:ext cx="9539416" cy="4588476"/>
          </a:xfrm>
        </p:spPr>
        <p:txBody>
          <a:bodyPr>
            <a:normAutofit/>
          </a:bodyPr>
          <a:lstStyle/>
          <a:p>
            <a:r>
              <a:rPr lang="it-IT" dirty="0" smtClean="0"/>
              <a:t>Il fenomeno fisico alla base dell’induzione elettromagnetica è definito dalla Legge di Faraday-</a:t>
            </a:r>
            <a:r>
              <a:rPr lang="it-IT" dirty="0" err="1" smtClean="0"/>
              <a:t>Lenz</a:t>
            </a:r>
            <a:r>
              <a:rPr lang="it-IT" dirty="0" smtClean="0"/>
              <a:t>:</a:t>
            </a:r>
          </a:p>
          <a:p>
            <a:r>
              <a:rPr lang="it-IT" dirty="0" smtClean="0"/>
              <a:t>Dato un </a:t>
            </a:r>
            <a:r>
              <a:rPr lang="it-IT" b="1" dirty="0" smtClean="0"/>
              <a:t>Selenoide</a:t>
            </a:r>
            <a:r>
              <a:rPr lang="it-IT" baseline="30000" dirty="0" smtClean="0"/>
              <a:t>(*)</a:t>
            </a:r>
            <a:r>
              <a:rPr lang="it-IT" dirty="0" smtClean="0"/>
              <a:t>, una variazione di campo magnetico nelle sue vicinanze, </a:t>
            </a:r>
            <a:r>
              <a:rPr lang="it-IT" b="1" dirty="0" smtClean="0"/>
              <a:t>genera</a:t>
            </a:r>
            <a:r>
              <a:rPr lang="it-IT" dirty="0" smtClean="0"/>
              <a:t>  una corrente elettrica all’interno del selenoide e di conseguenza una </a:t>
            </a:r>
            <a:r>
              <a:rPr lang="it-IT" dirty="0" err="1" smtClean="0"/>
              <a:t>f.e.m</a:t>
            </a:r>
            <a:r>
              <a:rPr lang="it-IT" dirty="0" smtClean="0"/>
              <a:t>. </a:t>
            </a:r>
            <a:r>
              <a:rPr lang="it-IT" b="1" dirty="0" smtClean="0"/>
              <a:t>( forza elettromotrice indotta )  </a:t>
            </a:r>
            <a:r>
              <a:rPr lang="it-IT" dirty="0" smtClean="0"/>
              <a:t>ai  suoi capi .</a:t>
            </a:r>
          </a:p>
          <a:p>
            <a:r>
              <a:rPr lang="it-IT" dirty="0" smtClean="0"/>
              <a:t>La </a:t>
            </a:r>
            <a:r>
              <a:rPr lang="it-IT" dirty="0" err="1" smtClean="0"/>
              <a:t>f.e.m</a:t>
            </a:r>
            <a:r>
              <a:rPr lang="it-IT" dirty="0" smtClean="0"/>
              <a:t>. viene misurata in Volt. [V]</a:t>
            </a:r>
          </a:p>
          <a:p>
            <a:r>
              <a:rPr lang="it-IT" dirty="0" smtClean="0"/>
              <a:t>VICEVERSA</a:t>
            </a:r>
          </a:p>
          <a:p>
            <a:r>
              <a:rPr lang="it-IT" dirty="0" smtClean="0"/>
              <a:t>Una </a:t>
            </a:r>
            <a:r>
              <a:rPr lang="it-IT" b="1" dirty="0" smtClean="0"/>
              <a:t>variazione di intensità di corrente </a:t>
            </a:r>
            <a:r>
              <a:rPr lang="it-IT" dirty="0" smtClean="0"/>
              <a:t>in un selenoide genera , all’interno  dello spazio racchiuso tra le spire, </a:t>
            </a:r>
            <a:r>
              <a:rPr lang="it-IT" b="1" dirty="0" smtClean="0"/>
              <a:t>un flusso di campo magnetico    </a:t>
            </a:r>
            <a:endParaRPr lang="it-IT" b="1" dirty="0"/>
          </a:p>
        </p:txBody>
      </p:sp>
      <p:sp>
        <p:nvSpPr>
          <p:cNvPr id="4" name="Segnaposto piè di pagina 3"/>
          <p:cNvSpPr>
            <a:spLocks noGrp="1"/>
          </p:cNvSpPr>
          <p:nvPr>
            <p:ph type="ftr" sz="quarter" idx="11"/>
          </p:nvPr>
        </p:nvSpPr>
        <p:spPr/>
        <p:txBody>
          <a:bodyPr/>
          <a:lstStyle/>
          <a:p>
            <a:r>
              <a:rPr lang="it-IT" smtClean="0"/>
              <a:t> G. Mangiamele – Induzione elettromagnetica                                 Alcune tecnologie ed applicazioni                     3° anno </a:t>
            </a:r>
            <a:endParaRPr lang="it-IT"/>
          </a:p>
        </p:txBody>
      </p:sp>
      <p:sp>
        <p:nvSpPr>
          <p:cNvPr id="5" name="Segnaposto numero diapositiva 4"/>
          <p:cNvSpPr>
            <a:spLocks noGrp="1"/>
          </p:cNvSpPr>
          <p:nvPr>
            <p:ph type="sldNum" sz="quarter" idx="12"/>
          </p:nvPr>
        </p:nvSpPr>
        <p:spPr/>
        <p:txBody>
          <a:bodyPr/>
          <a:lstStyle/>
          <a:p>
            <a:fld id="{31141DFD-0B56-45EF-9F04-37313DA94364}" type="slidenum">
              <a:rPr lang="it-IT" smtClean="0"/>
              <a:t>2</a:t>
            </a:fld>
            <a:endParaRPr lang="it-IT"/>
          </a:p>
        </p:txBody>
      </p:sp>
      <p:sp>
        <p:nvSpPr>
          <p:cNvPr id="6" name="Rettangolo 5"/>
          <p:cNvSpPr/>
          <p:nvPr/>
        </p:nvSpPr>
        <p:spPr>
          <a:xfrm>
            <a:off x="1128584" y="5833274"/>
            <a:ext cx="10066638" cy="400110"/>
          </a:xfrm>
          <a:prstGeom prst="rect">
            <a:avLst/>
          </a:prstGeom>
          <a:solidFill>
            <a:schemeClr val="accent2">
              <a:lumMod val="60000"/>
              <a:lumOff val="40000"/>
            </a:schemeClr>
          </a:solidFill>
        </p:spPr>
        <p:txBody>
          <a:bodyPr wrap="square">
            <a:spAutoFit/>
          </a:bodyPr>
          <a:lstStyle/>
          <a:p>
            <a:r>
              <a:rPr lang="it-IT" sz="2000" b="1" dirty="0" smtClean="0">
                <a:ln w="9525">
                  <a:solidFill>
                    <a:schemeClr val="bg1"/>
                  </a:solidFill>
                  <a:prstDash val="solid"/>
                </a:ln>
                <a:effectLst>
                  <a:outerShdw blurRad="12700" dist="38100" dir="2700000" algn="tl" rotWithShape="0">
                    <a:schemeClr val="bg1">
                      <a:lumMod val="50000"/>
                    </a:schemeClr>
                  </a:outerShdw>
                </a:effectLst>
              </a:rPr>
              <a:t>(*) Si </a:t>
            </a:r>
            <a:r>
              <a:rPr lang="it-IT" sz="2000" b="1" dirty="0">
                <a:ln w="9525">
                  <a:solidFill>
                    <a:schemeClr val="bg1"/>
                  </a:solidFill>
                  <a:prstDash val="solid"/>
                </a:ln>
                <a:effectLst>
                  <a:outerShdw blurRad="12700" dist="38100" dir="2700000" algn="tl" rotWithShape="0">
                    <a:schemeClr val="bg1">
                      <a:lumMod val="50000"/>
                    </a:schemeClr>
                  </a:outerShdw>
                </a:effectLst>
              </a:rPr>
              <a:t>definisce «selenoide» un avvolgimento di filo conduttore a </a:t>
            </a:r>
            <a:r>
              <a:rPr lang="it-IT" sz="2000" b="1" dirty="0" smtClean="0">
                <a:ln w="9525">
                  <a:solidFill>
                    <a:schemeClr val="bg1"/>
                  </a:solidFill>
                  <a:prstDash val="solid"/>
                </a:ln>
                <a:effectLst>
                  <a:outerShdw blurRad="12700" dist="38100" dir="2700000" algn="tl" rotWithShape="0">
                    <a:schemeClr val="bg1">
                      <a:lumMod val="50000"/>
                    </a:schemeClr>
                  </a:outerShdw>
                </a:effectLst>
              </a:rPr>
              <a:t>   </a:t>
            </a:r>
            <a:r>
              <a:rPr lang="it-IT" sz="2000" b="1" dirty="0">
                <a:ln w="9525">
                  <a:solidFill>
                    <a:schemeClr val="bg1"/>
                  </a:solidFill>
                  <a:prstDash val="solid"/>
                </a:ln>
                <a:effectLst>
                  <a:outerShdw blurRad="12700" dist="38100" dir="2700000" algn="tl" rotWithShape="0">
                    <a:schemeClr val="bg1">
                      <a:lumMod val="50000"/>
                    </a:schemeClr>
                  </a:outerShdw>
                </a:effectLst>
              </a:rPr>
              <a:t>«spire concentriche» </a:t>
            </a:r>
          </a:p>
        </p:txBody>
      </p:sp>
    </p:spTree>
    <p:extLst>
      <p:ext uri="{BB962C8B-B14F-4D97-AF65-F5344CB8AC3E}">
        <p14:creationId xmlns:p14="http://schemas.microsoft.com/office/powerpoint/2010/main" val="297341581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descr="Induttore - Wikipedia"/>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0465" y="2320694"/>
            <a:ext cx="4154573" cy="3734117"/>
          </a:xfrm>
          <a:prstGeom prst="rect">
            <a:avLst/>
          </a:prstGeom>
          <a:ln>
            <a:noFill/>
          </a:ln>
          <a:effectLst>
            <a:softEdge rad="112500"/>
          </a:effectLst>
        </p:spPr>
      </p:pic>
      <p:sp>
        <p:nvSpPr>
          <p:cNvPr id="2" name="Titolo 1"/>
          <p:cNvSpPr>
            <a:spLocks noGrp="1"/>
          </p:cNvSpPr>
          <p:nvPr>
            <p:ph type="ctrTitle"/>
          </p:nvPr>
        </p:nvSpPr>
        <p:spPr>
          <a:xfrm>
            <a:off x="1524000" y="290341"/>
            <a:ext cx="9144000" cy="813529"/>
          </a:xfrm>
        </p:spPr>
        <p:txBody>
          <a:bodyPr>
            <a:noAutofit/>
          </a:bodyPr>
          <a:lstStyle/>
          <a:p>
            <a:r>
              <a:rPr lang="it-IT" sz="8000" dirty="0" smtClean="0"/>
              <a:t>Induttori e </a:t>
            </a:r>
            <a:r>
              <a:rPr lang="it-IT" sz="8000" dirty="0" err="1" smtClean="0"/>
              <a:t>Selenoidi</a:t>
            </a:r>
            <a:r>
              <a:rPr lang="it-IT" sz="8000" dirty="0" smtClean="0"/>
              <a:t>  </a:t>
            </a:r>
            <a:endParaRPr lang="it-IT" sz="4800" dirty="0"/>
          </a:p>
        </p:txBody>
      </p:sp>
      <p:sp>
        <p:nvSpPr>
          <p:cNvPr id="3" name="Sottotitolo 2"/>
          <p:cNvSpPr>
            <a:spLocks noGrp="1"/>
          </p:cNvSpPr>
          <p:nvPr>
            <p:ph type="subTitle" idx="1"/>
          </p:nvPr>
        </p:nvSpPr>
        <p:spPr>
          <a:xfrm>
            <a:off x="1466335" y="965930"/>
            <a:ext cx="9144000" cy="1655762"/>
          </a:xfrm>
        </p:spPr>
        <p:txBody>
          <a:bodyPr/>
          <a:lstStyle/>
          <a:p>
            <a:r>
              <a:rPr lang="it-IT" dirty="0" smtClean="0"/>
              <a:t>Si definisce «selenoide» un avvolgimento di filo conduttore a                     «spire concentriche»</a:t>
            </a:r>
            <a:endParaRPr lang="it-IT" dirty="0"/>
          </a:p>
        </p:txBody>
      </p:sp>
      <p:pic>
        <p:nvPicPr>
          <p:cNvPr id="6" name="Immagine 5"/>
          <p:cNvPicPr/>
          <p:nvPr/>
        </p:nvPicPr>
        <p:blipFill>
          <a:blip r:embed="rId3"/>
          <a:stretch>
            <a:fillRect/>
          </a:stretch>
        </p:blipFill>
        <p:spPr>
          <a:xfrm>
            <a:off x="4738815" y="2287741"/>
            <a:ext cx="4388710" cy="3800021"/>
          </a:xfrm>
          <a:prstGeom prst="rect">
            <a:avLst/>
          </a:prstGeom>
          <a:ln>
            <a:noFill/>
          </a:ln>
          <a:effectLst>
            <a:softEdge rad="112500"/>
          </a:effectLst>
        </p:spPr>
      </p:pic>
      <p:sp>
        <p:nvSpPr>
          <p:cNvPr id="7" name="Segnaposto piè di pagina 6"/>
          <p:cNvSpPr>
            <a:spLocks noGrp="1"/>
          </p:cNvSpPr>
          <p:nvPr>
            <p:ph type="ftr" sz="quarter" idx="11"/>
          </p:nvPr>
        </p:nvSpPr>
        <p:spPr>
          <a:xfrm>
            <a:off x="4038600" y="6473139"/>
            <a:ext cx="4114800" cy="365125"/>
          </a:xfrm>
        </p:spPr>
        <p:txBody>
          <a:bodyPr/>
          <a:lstStyle/>
          <a:p>
            <a:r>
              <a:rPr lang="it-IT" smtClean="0"/>
              <a:t> G. Mangiamele – Induzione elettromagnetica                                 Alcune tecnologie ed applicazioni                     3° anno </a:t>
            </a:r>
            <a:endParaRPr lang="it-IT" dirty="0"/>
          </a:p>
        </p:txBody>
      </p:sp>
      <p:sp>
        <p:nvSpPr>
          <p:cNvPr id="8" name="Segnaposto numero diapositiva 7"/>
          <p:cNvSpPr>
            <a:spLocks noGrp="1"/>
          </p:cNvSpPr>
          <p:nvPr>
            <p:ph type="sldNum" sz="quarter" idx="12"/>
          </p:nvPr>
        </p:nvSpPr>
        <p:spPr/>
        <p:txBody>
          <a:bodyPr/>
          <a:lstStyle/>
          <a:p>
            <a:fld id="{31141DFD-0B56-45EF-9F04-37313DA94364}" type="slidenum">
              <a:rPr lang="it-IT" smtClean="0"/>
              <a:t>3</a:t>
            </a:fld>
            <a:endParaRPr lang="it-IT"/>
          </a:p>
        </p:txBody>
      </p:sp>
      <p:sp>
        <p:nvSpPr>
          <p:cNvPr id="4" name="CasellaDiTesto 3"/>
          <p:cNvSpPr txBox="1"/>
          <p:nvPr/>
        </p:nvSpPr>
        <p:spPr>
          <a:xfrm>
            <a:off x="9185190" y="4846245"/>
            <a:ext cx="2559908" cy="1200329"/>
          </a:xfrm>
          <a:prstGeom prst="rect">
            <a:avLst/>
          </a:prstGeom>
          <a:solidFill>
            <a:srgbClr val="FFC000"/>
          </a:solidFill>
        </p:spPr>
        <p:txBody>
          <a:bodyPr wrap="square" rtlCol="0">
            <a:spAutoFit/>
          </a:bodyPr>
          <a:lstStyle/>
          <a:p>
            <a:r>
              <a:rPr lang="it-IT" dirty="0" smtClean="0"/>
              <a:t>NOTA : Se </a:t>
            </a:r>
            <a:r>
              <a:rPr lang="it-IT" dirty="0"/>
              <a:t>l’avvolgimento di filo è attorno ad un anello chiuso è anche detto «toroide»</a:t>
            </a:r>
          </a:p>
        </p:txBody>
      </p:sp>
    </p:spTree>
    <p:extLst>
      <p:ext uri="{BB962C8B-B14F-4D97-AF65-F5344CB8AC3E}">
        <p14:creationId xmlns:p14="http://schemas.microsoft.com/office/powerpoint/2010/main" val="214580382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919408" y="0"/>
            <a:ext cx="5285478" cy="3968251"/>
          </a:xfrm>
        </p:spPr>
      </p:pic>
      <p:sp>
        <p:nvSpPr>
          <p:cNvPr id="5" name="CasellaDiTesto 4"/>
          <p:cNvSpPr txBox="1"/>
          <p:nvPr/>
        </p:nvSpPr>
        <p:spPr>
          <a:xfrm>
            <a:off x="2520777" y="4118919"/>
            <a:ext cx="7348151" cy="2031325"/>
          </a:xfrm>
          <a:prstGeom prst="rect">
            <a:avLst/>
          </a:prstGeom>
          <a:noFill/>
        </p:spPr>
        <p:txBody>
          <a:bodyPr wrap="square" rtlCol="0">
            <a:spAutoFit/>
          </a:bodyPr>
          <a:lstStyle/>
          <a:p>
            <a:pPr marL="285750" indent="-285750">
              <a:buFont typeface="Arial" panose="020B0604020202020204" pitchFamily="34" charset="0"/>
              <a:buChar char="•"/>
            </a:pPr>
            <a:r>
              <a:rPr lang="it-IT" b="1" i="1" dirty="0" smtClean="0"/>
              <a:t>Il flusso di campo magnetico </a:t>
            </a:r>
            <a:r>
              <a:rPr lang="el-GR" i="1" dirty="0" smtClean="0"/>
              <a:t>Φ</a:t>
            </a:r>
            <a:r>
              <a:rPr lang="el-GR" i="1" dirty="0" smtClean="0">
                <a:solidFill>
                  <a:srgbClr val="FF0000"/>
                </a:solidFill>
              </a:rPr>
              <a:t> </a:t>
            </a:r>
            <a:r>
              <a:rPr lang="it-IT" b="1" i="1" dirty="0" smtClean="0"/>
              <a:t>si misura in </a:t>
            </a:r>
            <a:r>
              <a:rPr lang="it-IT" b="1" i="1" dirty="0" err="1" smtClean="0"/>
              <a:t>Wb</a:t>
            </a:r>
            <a:r>
              <a:rPr lang="it-IT" b="1" i="1" dirty="0" smtClean="0"/>
              <a:t> ( </a:t>
            </a:r>
            <a:r>
              <a:rPr lang="it-IT" b="1" i="1" dirty="0" err="1" smtClean="0"/>
              <a:t>weber</a:t>
            </a:r>
            <a:r>
              <a:rPr lang="it-IT" b="1" i="1" dirty="0" smtClean="0"/>
              <a:t>)  = V x s</a:t>
            </a:r>
          </a:p>
          <a:p>
            <a:pPr marL="285750" indent="-285750">
              <a:buFont typeface="Arial" panose="020B0604020202020204" pitchFamily="34" charset="0"/>
              <a:buChar char="•"/>
            </a:pPr>
            <a:r>
              <a:rPr lang="it-IT" b="1" i="1" dirty="0" smtClean="0"/>
              <a:t>Il </a:t>
            </a:r>
            <a:r>
              <a:rPr lang="it-IT" b="1" i="1" dirty="0"/>
              <a:t>C</a:t>
            </a:r>
            <a:r>
              <a:rPr lang="it-IT" b="1" i="1" dirty="0" smtClean="0"/>
              <a:t>ampo magnetico  B  si misura in  Tesla (T) </a:t>
            </a:r>
          </a:p>
          <a:p>
            <a:pPr marL="285750" indent="-285750">
              <a:buFont typeface="Arial" panose="020B0604020202020204" pitchFamily="34" charset="0"/>
              <a:buChar char="•"/>
            </a:pPr>
            <a:r>
              <a:rPr lang="el-GR" b="1" i="1" dirty="0" smtClean="0"/>
              <a:t>μ</a:t>
            </a:r>
            <a:r>
              <a:rPr lang="it-IT" b="1" i="1" baseline="-25000" dirty="0" smtClean="0"/>
              <a:t>0</a:t>
            </a:r>
            <a:r>
              <a:rPr lang="it-IT" b="1" i="1" dirty="0" smtClean="0"/>
              <a:t>  è la costante  di permeabilità magnetica nel vuoto </a:t>
            </a:r>
          </a:p>
          <a:p>
            <a:pPr marL="285750" indent="-285750">
              <a:buFont typeface="Arial" panose="020B0604020202020204" pitchFamily="34" charset="0"/>
              <a:buChar char="•"/>
            </a:pPr>
            <a:r>
              <a:rPr lang="it-IT" b="1" i="1" dirty="0" smtClean="0"/>
              <a:t>L’Induttanza magnetica   L  ( si misura in Henry  [H] ) si definisce come il rapporto tra il flusso di campo magnetico generato dalla corrente che attraversa il selenoide e la corrente stessa.</a:t>
            </a:r>
          </a:p>
          <a:p>
            <a:pPr marL="285750" indent="-285750">
              <a:buFont typeface="Arial" panose="020B0604020202020204" pitchFamily="34" charset="0"/>
              <a:buChar char="•"/>
            </a:pPr>
            <a:endParaRPr lang="it-IT" b="1" i="1" dirty="0"/>
          </a:p>
        </p:txBody>
      </p:sp>
      <p:sp>
        <p:nvSpPr>
          <p:cNvPr id="6" name="Segnaposto piè di pagina 5"/>
          <p:cNvSpPr>
            <a:spLocks noGrp="1"/>
          </p:cNvSpPr>
          <p:nvPr>
            <p:ph type="ftr" sz="quarter" idx="11"/>
          </p:nvPr>
        </p:nvSpPr>
        <p:spPr/>
        <p:txBody>
          <a:bodyPr/>
          <a:lstStyle/>
          <a:p>
            <a:r>
              <a:rPr lang="it-IT" smtClean="0"/>
              <a:t> G. Mangiamele – Induzione elettromagnetica                                 Alcune tecnologie ed applicazioni                     3° anno </a:t>
            </a:r>
            <a:endParaRPr lang="it-IT"/>
          </a:p>
        </p:txBody>
      </p:sp>
      <p:sp>
        <p:nvSpPr>
          <p:cNvPr id="7" name="Segnaposto numero diapositiva 6"/>
          <p:cNvSpPr>
            <a:spLocks noGrp="1"/>
          </p:cNvSpPr>
          <p:nvPr>
            <p:ph type="sldNum" sz="quarter" idx="12"/>
          </p:nvPr>
        </p:nvSpPr>
        <p:spPr/>
        <p:txBody>
          <a:bodyPr/>
          <a:lstStyle/>
          <a:p>
            <a:fld id="{31141DFD-0B56-45EF-9F04-37313DA94364}" type="slidenum">
              <a:rPr lang="it-IT" smtClean="0"/>
              <a:t>4</a:t>
            </a:fld>
            <a:endParaRPr lang="it-IT"/>
          </a:p>
        </p:txBody>
      </p:sp>
      <p:sp>
        <p:nvSpPr>
          <p:cNvPr id="8" name="CasellaDiTesto 7"/>
          <p:cNvSpPr txBox="1"/>
          <p:nvPr/>
        </p:nvSpPr>
        <p:spPr>
          <a:xfrm>
            <a:off x="7825945" y="2809102"/>
            <a:ext cx="1771135" cy="584775"/>
          </a:xfrm>
          <a:prstGeom prst="rect">
            <a:avLst/>
          </a:prstGeom>
          <a:noFill/>
        </p:spPr>
        <p:txBody>
          <a:bodyPr wrap="square" rtlCol="0">
            <a:spAutoFit/>
          </a:bodyPr>
          <a:lstStyle/>
          <a:p>
            <a:r>
              <a:rPr lang="el-GR" sz="3200" i="1" dirty="0" smtClean="0">
                <a:solidFill>
                  <a:srgbClr val="FF0000"/>
                </a:solidFill>
              </a:rPr>
              <a:t>Φ</a:t>
            </a:r>
            <a:r>
              <a:rPr lang="it-IT" sz="3200" dirty="0" smtClean="0">
                <a:solidFill>
                  <a:srgbClr val="FF0000"/>
                </a:solidFill>
              </a:rPr>
              <a:t>(</a:t>
            </a:r>
            <a:r>
              <a:rPr lang="it-IT" sz="3200" i="1" dirty="0" smtClean="0">
                <a:solidFill>
                  <a:srgbClr val="FF0000"/>
                </a:solidFill>
              </a:rPr>
              <a:t>B</a:t>
            </a:r>
            <a:r>
              <a:rPr lang="it-IT" sz="3200" dirty="0" smtClean="0">
                <a:solidFill>
                  <a:srgbClr val="FF0000"/>
                </a:solidFill>
              </a:rPr>
              <a:t>)=</a:t>
            </a:r>
            <a:r>
              <a:rPr lang="it-IT" sz="3200" dirty="0" err="1" smtClean="0">
                <a:solidFill>
                  <a:srgbClr val="FF0000"/>
                </a:solidFill>
              </a:rPr>
              <a:t>Lx</a:t>
            </a:r>
            <a:r>
              <a:rPr lang="it-IT" sz="3200" i="1" dirty="0" err="1" smtClean="0">
                <a:solidFill>
                  <a:srgbClr val="FF0000"/>
                </a:solidFill>
                <a:latin typeface="Script MT Bold" panose="03040602040607080904" pitchFamily="66" charset="0"/>
              </a:rPr>
              <a:t>i</a:t>
            </a:r>
            <a:endParaRPr lang="it-IT" sz="3200" i="1" dirty="0">
              <a:solidFill>
                <a:srgbClr val="FF0000"/>
              </a:solidFill>
              <a:latin typeface="Script MT Bold" panose="03040602040607080904" pitchFamily="66" charset="0"/>
            </a:endParaRPr>
          </a:p>
        </p:txBody>
      </p:sp>
    </p:spTree>
    <p:extLst>
      <p:ext uri="{BB962C8B-B14F-4D97-AF65-F5344CB8AC3E}">
        <p14:creationId xmlns:p14="http://schemas.microsoft.com/office/powerpoint/2010/main" val="368817449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733321" y="2093573"/>
            <a:ext cx="3729898" cy="3364656"/>
          </a:xfrm>
        </p:spPr>
      </p:pic>
      <p:sp>
        <p:nvSpPr>
          <p:cNvPr id="2" name="Titolo 1"/>
          <p:cNvSpPr>
            <a:spLocks noGrp="1"/>
          </p:cNvSpPr>
          <p:nvPr>
            <p:ph type="title"/>
          </p:nvPr>
        </p:nvSpPr>
        <p:spPr>
          <a:xfrm>
            <a:off x="838200" y="365125"/>
            <a:ext cx="10515600" cy="656367"/>
          </a:xfrm>
        </p:spPr>
        <p:txBody>
          <a:bodyPr>
            <a:normAutofit/>
          </a:bodyPr>
          <a:lstStyle/>
          <a:p>
            <a:r>
              <a:rPr lang="it-IT" sz="3600" dirty="0" smtClean="0"/>
              <a:t>Legge di Faraday-</a:t>
            </a:r>
            <a:r>
              <a:rPr lang="it-IT" sz="3600" dirty="0" err="1" smtClean="0"/>
              <a:t>Lenz</a:t>
            </a:r>
            <a:r>
              <a:rPr lang="it-IT" sz="3600" dirty="0" smtClean="0"/>
              <a:t> </a:t>
            </a:r>
            <a:endParaRPr lang="it-IT" sz="3600" dirty="0"/>
          </a:p>
        </p:txBody>
      </p:sp>
      <p:pic>
        <p:nvPicPr>
          <p:cNvPr id="5" name="Immagine 4"/>
          <p:cNvPicPr>
            <a:picLocks noChangeAspect="1"/>
          </p:cNvPicPr>
          <p:nvPr/>
        </p:nvPicPr>
        <p:blipFill rotWithShape="1">
          <a:blip r:embed="rId4">
            <a:extLst>
              <a:ext uri="{28A0092B-C50C-407E-A947-70E740481C1C}">
                <a14:useLocalDpi xmlns:a14="http://schemas.microsoft.com/office/drawing/2010/main" val="0"/>
              </a:ext>
            </a:extLst>
          </a:blip>
          <a:srcRect t="14266"/>
          <a:stretch/>
        </p:blipFill>
        <p:spPr>
          <a:xfrm>
            <a:off x="107091" y="2751439"/>
            <a:ext cx="4184822" cy="2693649"/>
          </a:xfrm>
          <a:prstGeom prst="rect">
            <a:avLst/>
          </a:prstGeom>
        </p:spPr>
      </p:pic>
      <p:sp>
        <p:nvSpPr>
          <p:cNvPr id="6" name="CasellaDiTesto 5"/>
          <p:cNvSpPr txBox="1"/>
          <p:nvPr/>
        </p:nvSpPr>
        <p:spPr>
          <a:xfrm>
            <a:off x="628135" y="902555"/>
            <a:ext cx="9747422" cy="1692771"/>
          </a:xfrm>
          <a:prstGeom prst="rect">
            <a:avLst/>
          </a:prstGeom>
          <a:noFill/>
        </p:spPr>
        <p:txBody>
          <a:bodyPr wrap="square" rtlCol="0">
            <a:spAutoFit/>
          </a:bodyPr>
          <a:lstStyle/>
          <a:p>
            <a:pPr algn="ctr"/>
            <a:r>
              <a:rPr lang="it-IT" sz="2400" dirty="0" smtClean="0"/>
              <a:t>«Un Selenoide percorso da corrente elettrica variabile produce al suo interno un   CAMPO MAGNETICO  B proporzionale alla variazione di corrente               </a:t>
            </a:r>
            <a:r>
              <a:rPr lang="it-IT" sz="3200" b="1" dirty="0" smtClean="0"/>
              <a:t>B= K</a:t>
            </a:r>
            <a:r>
              <a:rPr lang="el-GR" sz="3200" b="1" dirty="0" smtClean="0"/>
              <a:t> Δ</a:t>
            </a:r>
            <a:r>
              <a:rPr lang="it-IT" sz="3200" b="1" dirty="0" smtClean="0"/>
              <a:t>i/</a:t>
            </a:r>
            <a:r>
              <a:rPr lang="el-GR" sz="3200" b="1" dirty="0" smtClean="0"/>
              <a:t>Δ</a:t>
            </a:r>
            <a:r>
              <a:rPr lang="it-IT" sz="3200" b="1" dirty="0" smtClean="0"/>
              <a:t>t  </a:t>
            </a:r>
            <a:r>
              <a:rPr lang="it-IT" sz="2400" dirty="0" smtClean="0"/>
              <a:t>» </a:t>
            </a:r>
          </a:p>
          <a:p>
            <a:pPr algn="ctr"/>
            <a:r>
              <a:rPr lang="it-IT" sz="2400" dirty="0" smtClean="0"/>
              <a:t> </a:t>
            </a:r>
            <a:endParaRPr lang="it-IT" sz="2400" dirty="0"/>
          </a:p>
        </p:txBody>
      </p:sp>
      <p:sp>
        <p:nvSpPr>
          <p:cNvPr id="7" name="CasellaDiTesto 6"/>
          <p:cNvSpPr txBox="1"/>
          <p:nvPr/>
        </p:nvSpPr>
        <p:spPr>
          <a:xfrm>
            <a:off x="9632092" y="2428273"/>
            <a:ext cx="1721708" cy="646331"/>
          </a:xfrm>
          <a:prstGeom prst="rect">
            <a:avLst/>
          </a:prstGeom>
          <a:noFill/>
        </p:spPr>
        <p:txBody>
          <a:bodyPr wrap="square" rtlCol="0">
            <a:spAutoFit/>
          </a:bodyPr>
          <a:lstStyle/>
          <a:p>
            <a:r>
              <a:rPr lang="it-IT" dirty="0" smtClean="0"/>
              <a:t>ESEMPIO </a:t>
            </a:r>
          </a:p>
          <a:p>
            <a:r>
              <a:rPr lang="it-IT" dirty="0" smtClean="0"/>
              <a:t>Relè elettrico </a:t>
            </a:r>
            <a:endParaRPr lang="it-IT" dirty="0"/>
          </a:p>
        </p:txBody>
      </p:sp>
      <p:sp>
        <p:nvSpPr>
          <p:cNvPr id="8" name="CasellaDiTesto 7"/>
          <p:cNvSpPr txBox="1"/>
          <p:nvPr/>
        </p:nvSpPr>
        <p:spPr>
          <a:xfrm>
            <a:off x="436605" y="5029763"/>
            <a:ext cx="3377513" cy="1222756"/>
          </a:xfrm>
          <a:prstGeom prst="rect">
            <a:avLst/>
          </a:prstGeom>
          <a:noFill/>
        </p:spPr>
        <p:txBody>
          <a:bodyPr wrap="square" rtlCol="0">
            <a:spAutoFit/>
          </a:bodyPr>
          <a:lstStyle/>
          <a:p>
            <a:r>
              <a:rPr lang="it-IT" i="1" dirty="0" smtClean="0"/>
              <a:t>Legge di Biot-</a:t>
            </a:r>
            <a:r>
              <a:rPr lang="it-IT" i="1" dirty="0" err="1" smtClean="0"/>
              <a:t>Savart</a:t>
            </a:r>
            <a:r>
              <a:rPr lang="it-IT" i="1" dirty="0" smtClean="0"/>
              <a:t> :</a:t>
            </a:r>
          </a:p>
          <a:p>
            <a:r>
              <a:rPr lang="it-IT" i="1" dirty="0" smtClean="0"/>
              <a:t>«Un filo conduttore percorso da corrente elettrica produce, nelle vicinanze, un campo magnetico.» </a:t>
            </a:r>
            <a:endParaRPr lang="it-IT" i="1" dirty="0"/>
          </a:p>
        </p:txBody>
      </p:sp>
      <p:sp>
        <p:nvSpPr>
          <p:cNvPr id="9" name="CasellaDiTesto 8"/>
          <p:cNvSpPr txBox="1"/>
          <p:nvPr/>
        </p:nvSpPr>
        <p:spPr>
          <a:xfrm>
            <a:off x="9261174" y="3552435"/>
            <a:ext cx="3243864" cy="1477328"/>
          </a:xfrm>
          <a:prstGeom prst="rect">
            <a:avLst/>
          </a:prstGeom>
          <a:noFill/>
        </p:spPr>
        <p:txBody>
          <a:bodyPr wrap="square" rtlCol="0">
            <a:spAutoFit/>
          </a:bodyPr>
          <a:lstStyle/>
          <a:p>
            <a:r>
              <a:rPr lang="it-IT" dirty="0" smtClean="0"/>
              <a:t>Il circuito è composto da un generatore di tensione (BATTERIA) , da un pulsante a contatto da una lampada e da un relè .</a:t>
            </a:r>
            <a:endParaRPr lang="it-IT" dirty="0"/>
          </a:p>
        </p:txBody>
      </p:sp>
      <p:sp>
        <p:nvSpPr>
          <p:cNvPr id="10" name="CasellaDiTesto 9"/>
          <p:cNvSpPr txBox="1"/>
          <p:nvPr/>
        </p:nvSpPr>
        <p:spPr>
          <a:xfrm>
            <a:off x="5661239" y="5744601"/>
            <a:ext cx="6155939" cy="923330"/>
          </a:xfrm>
          <a:prstGeom prst="rect">
            <a:avLst/>
          </a:prstGeom>
          <a:noFill/>
        </p:spPr>
        <p:txBody>
          <a:bodyPr wrap="square" rtlCol="0">
            <a:spAutoFit/>
          </a:bodyPr>
          <a:lstStyle/>
          <a:p>
            <a:r>
              <a:rPr lang="it-IT" dirty="0" smtClean="0"/>
              <a:t>Premendo il pulsante, all’interno dell’avvolgimento si crea un campo magnetico tale da attrarre l’</a:t>
            </a:r>
            <a:r>
              <a:rPr lang="it-IT" dirty="0" err="1" smtClean="0"/>
              <a:t>ancòra</a:t>
            </a:r>
            <a:r>
              <a:rPr lang="it-IT" dirty="0" smtClean="0"/>
              <a:t> metallica che chiude i contatti e permette l’accensione della lampada. </a:t>
            </a:r>
            <a:endParaRPr lang="it-IT" dirty="0"/>
          </a:p>
        </p:txBody>
      </p:sp>
      <p:pic>
        <p:nvPicPr>
          <p:cNvPr id="11" name="Immagin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47338" y="2428273"/>
            <a:ext cx="3486637" cy="2743583"/>
          </a:xfrm>
          <a:prstGeom prst="rect">
            <a:avLst/>
          </a:prstGeom>
        </p:spPr>
      </p:pic>
      <p:sp>
        <p:nvSpPr>
          <p:cNvPr id="12" name="Segnaposto piè di pagina 11"/>
          <p:cNvSpPr>
            <a:spLocks noGrp="1"/>
          </p:cNvSpPr>
          <p:nvPr>
            <p:ph type="ftr" sz="quarter" idx="11"/>
          </p:nvPr>
        </p:nvSpPr>
        <p:spPr>
          <a:xfrm>
            <a:off x="331573" y="6414015"/>
            <a:ext cx="4289854" cy="365125"/>
          </a:xfrm>
        </p:spPr>
        <p:txBody>
          <a:bodyPr/>
          <a:lstStyle/>
          <a:p>
            <a:r>
              <a:rPr lang="it-IT" smtClean="0"/>
              <a:t> G. Mangiamele – Induzione elettromagnetica                                 Alcune tecnologie ed applicazioni                     3° anno </a:t>
            </a:r>
            <a:endParaRPr lang="it-IT" dirty="0"/>
          </a:p>
        </p:txBody>
      </p:sp>
      <p:sp>
        <p:nvSpPr>
          <p:cNvPr id="13" name="Segnaposto numero diapositiva 12"/>
          <p:cNvSpPr>
            <a:spLocks noGrp="1"/>
          </p:cNvSpPr>
          <p:nvPr>
            <p:ph type="sldNum" sz="quarter" idx="12"/>
          </p:nvPr>
        </p:nvSpPr>
        <p:spPr/>
        <p:txBody>
          <a:bodyPr/>
          <a:lstStyle/>
          <a:p>
            <a:fld id="{31141DFD-0B56-45EF-9F04-37313DA94364}" type="slidenum">
              <a:rPr lang="it-IT" smtClean="0"/>
              <a:t>5</a:t>
            </a:fld>
            <a:endParaRPr lang="it-IT"/>
          </a:p>
        </p:txBody>
      </p:sp>
    </p:spTree>
    <p:extLst>
      <p:ext uri="{BB962C8B-B14F-4D97-AF65-F5344CB8AC3E}">
        <p14:creationId xmlns:p14="http://schemas.microsoft.com/office/powerpoint/2010/main" val="136474801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1062681" y="496373"/>
            <a:ext cx="9144000" cy="729948"/>
          </a:xfrm>
        </p:spPr>
        <p:txBody>
          <a:bodyPr>
            <a:normAutofit/>
          </a:bodyPr>
          <a:lstStyle/>
          <a:p>
            <a:r>
              <a:rPr lang="it-IT" sz="2800" dirty="0" smtClean="0"/>
              <a:t>Una Applicazione :  il  Motore elettrico</a:t>
            </a:r>
            <a:endParaRPr lang="it-IT" sz="2800" dirty="0"/>
          </a:p>
        </p:txBody>
      </p:sp>
      <p:pic>
        <p:nvPicPr>
          <p:cNvPr id="5" name="Immagin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102" y="2864261"/>
            <a:ext cx="4967914" cy="3674651"/>
          </a:xfrm>
          <a:prstGeom prst="rect">
            <a:avLst/>
          </a:prstGeom>
        </p:spPr>
      </p:pic>
      <p:sp>
        <p:nvSpPr>
          <p:cNvPr id="7" name="Segnaposto piè di pagina 6"/>
          <p:cNvSpPr>
            <a:spLocks noGrp="1"/>
          </p:cNvSpPr>
          <p:nvPr>
            <p:ph type="ftr" sz="quarter" idx="11"/>
          </p:nvPr>
        </p:nvSpPr>
        <p:spPr/>
        <p:txBody>
          <a:bodyPr/>
          <a:lstStyle/>
          <a:p>
            <a:r>
              <a:rPr lang="it-IT" smtClean="0"/>
              <a:t> G. Mangiamele – Induzione elettromagnetica                                 Alcune tecnologie ed applicazioni                     3° anno </a:t>
            </a:r>
            <a:endParaRPr lang="it-IT"/>
          </a:p>
        </p:txBody>
      </p:sp>
      <p:sp>
        <p:nvSpPr>
          <p:cNvPr id="8" name="Segnaposto numero diapositiva 7"/>
          <p:cNvSpPr>
            <a:spLocks noGrp="1"/>
          </p:cNvSpPr>
          <p:nvPr>
            <p:ph type="sldNum" sz="quarter" idx="12"/>
          </p:nvPr>
        </p:nvSpPr>
        <p:spPr/>
        <p:txBody>
          <a:bodyPr/>
          <a:lstStyle/>
          <a:p>
            <a:fld id="{31141DFD-0B56-45EF-9F04-37313DA94364}" type="slidenum">
              <a:rPr lang="it-IT" smtClean="0"/>
              <a:t>6</a:t>
            </a:fld>
            <a:endParaRPr lang="it-IT"/>
          </a:p>
        </p:txBody>
      </p:sp>
      <p:sp>
        <p:nvSpPr>
          <p:cNvPr id="10" name="CasellaDiTesto 9"/>
          <p:cNvSpPr txBox="1"/>
          <p:nvPr/>
        </p:nvSpPr>
        <p:spPr>
          <a:xfrm>
            <a:off x="224428" y="861347"/>
            <a:ext cx="8310692" cy="1754326"/>
          </a:xfrm>
          <a:prstGeom prst="rect">
            <a:avLst/>
          </a:prstGeom>
          <a:noFill/>
        </p:spPr>
        <p:txBody>
          <a:bodyPr wrap="square" rtlCol="0">
            <a:spAutoFit/>
          </a:bodyPr>
          <a:lstStyle/>
          <a:p>
            <a:r>
              <a:rPr lang="it-IT" dirty="0" smtClean="0"/>
              <a:t>Il motore elettrico è costituito da uno o più statori , generalmente raffigurati da due magneti, uno con campo magnetico negativo e l’altro con campo magnetico positivo, «affacciati» tra di loro. </a:t>
            </a:r>
          </a:p>
          <a:p>
            <a:r>
              <a:rPr lang="it-IT" dirty="0" smtClean="0"/>
              <a:t>Nella cavità dello statore è inserito il  ROTORE, costituito da uno o più avvolgimenti elettrici montati sull’albero motore rotante . Gli avvolgimenti di rotore vengono alimentati attraverso delle spazzole striscianti in costante contatto con il commutatore .  </a:t>
            </a:r>
            <a:endParaRPr lang="it-IT" dirty="0"/>
          </a:p>
        </p:txBody>
      </p:sp>
      <p:sp>
        <p:nvSpPr>
          <p:cNvPr id="11" name="CasellaDiTesto 10"/>
          <p:cNvSpPr txBox="1"/>
          <p:nvPr/>
        </p:nvSpPr>
        <p:spPr>
          <a:xfrm>
            <a:off x="7210167" y="3995351"/>
            <a:ext cx="4143633" cy="1600438"/>
          </a:xfrm>
          <a:prstGeom prst="rect">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16200000" scaled="1"/>
            <a:tileRect/>
          </a:gradFill>
        </p:spPr>
        <p:txBody>
          <a:bodyPr wrap="square" rtlCol="0">
            <a:spAutoFit/>
          </a:bodyPr>
          <a:lstStyle/>
          <a:p>
            <a:r>
              <a:rPr lang="it-IT" dirty="0" smtClean="0"/>
              <a:t>NOTA  :</a:t>
            </a:r>
          </a:p>
          <a:p>
            <a:pPr algn="just"/>
            <a:r>
              <a:rPr lang="it-IT" sz="1600" dirty="0" smtClean="0"/>
              <a:t>Gli avvolgimenti di filo, generalmente  in rame non vengono protetti da guaina plastica come avviene nei comuni cavi elettrici, ma da una vernice isolante a smalto . Pertanto vengono chiamati comunemente «fili smaltati»  .</a:t>
            </a:r>
            <a:endParaRPr lang="it-IT" sz="1600" dirty="0"/>
          </a:p>
        </p:txBody>
      </p:sp>
      <p:pic>
        <p:nvPicPr>
          <p:cNvPr id="9" name="Immagin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35120" y="831196"/>
            <a:ext cx="2908781" cy="2908781"/>
          </a:xfrm>
          <a:prstGeom prst="rect">
            <a:avLst/>
          </a:prstGeom>
        </p:spPr>
      </p:pic>
    </p:spTree>
    <p:extLst>
      <p:ext uri="{BB962C8B-B14F-4D97-AF65-F5344CB8AC3E}">
        <p14:creationId xmlns:p14="http://schemas.microsoft.com/office/powerpoint/2010/main" val="356617016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Il motore elettrico</a:t>
            </a:r>
            <a:endParaRPr lang="it-IT" dirty="0"/>
          </a:p>
        </p:txBody>
      </p:sp>
      <p:sp>
        <p:nvSpPr>
          <p:cNvPr id="3" name="Segnaposto contenuto 2"/>
          <p:cNvSpPr>
            <a:spLocks noGrp="1"/>
          </p:cNvSpPr>
          <p:nvPr>
            <p:ph idx="1"/>
          </p:nvPr>
        </p:nvSpPr>
        <p:spPr>
          <a:xfrm>
            <a:off x="4842619" y="2884809"/>
            <a:ext cx="6969210" cy="3292154"/>
          </a:xfrm>
        </p:spPr>
        <p:txBody>
          <a:bodyPr>
            <a:normAutofit fontScale="77500" lnSpcReduction="20000"/>
          </a:bodyPr>
          <a:lstStyle/>
          <a:p>
            <a:pPr marL="0" indent="0" algn="just">
              <a:buNone/>
            </a:pPr>
            <a:r>
              <a:rPr lang="it-IT" dirty="0" smtClean="0"/>
              <a:t>Fornendo tensione agli avvolgimento di rotore attraverso le spazzole </a:t>
            </a:r>
            <a:r>
              <a:rPr lang="it-IT" sz="2100" dirty="0" smtClean="0"/>
              <a:t>(</a:t>
            </a:r>
            <a:r>
              <a:rPr lang="it-IT" sz="2100" dirty="0" err="1" smtClean="0"/>
              <a:t>Brushes</a:t>
            </a:r>
            <a:r>
              <a:rPr lang="it-IT" sz="2100" dirty="0" smtClean="0"/>
              <a:t>) </a:t>
            </a:r>
            <a:r>
              <a:rPr lang="it-IT" dirty="0" smtClean="0"/>
              <a:t>, nelle spire viene a crearsi un campo magnetico. Il potenziale negativo dell’alimentazione produrrà nell’avvolgimento un campo magnetico negativo, mentre il potenziale positivo darà luogo ad campo magnetico positivo. La parte di spira con potenziale negativo , si troverà «affacciata» al magnete negativo e verrà perciò respinta , così come quella con potenziale positivo. La repulsione provocherà una rotazione. La parte di spira che prima era positiva, ora diventerà negativa e viceversa e quindi ci sarà una ulteriore repulsione. La continua alimentazione del rotore permetterà così la continua rotazione dell’albero motore. </a:t>
            </a:r>
            <a:endParaRPr lang="it-IT" dirty="0"/>
          </a:p>
        </p:txBody>
      </p:sp>
      <p:sp>
        <p:nvSpPr>
          <p:cNvPr id="4" name="Segnaposto piè di pagina 3"/>
          <p:cNvSpPr>
            <a:spLocks noGrp="1"/>
          </p:cNvSpPr>
          <p:nvPr>
            <p:ph type="ftr" sz="quarter" idx="11"/>
          </p:nvPr>
        </p:nvSpPr>
        <p:spPr/>
        <p:txBody>
          <a:bodyPr/>
          <a:lstStyle/>
          <a:p>
            <a:r>
              <a:rPr lang="it-IT" smtClean="0"/>
              <a:t> G. Mangiamele – Induzione elettromagnetica                                 Alcune tecnologie ed applicazioni                     3° anno </a:t>
            </a:r>
            <a:endParaRPr lang="it-IT"/>
          </a:p>
        </p:txBody>
      </p:sp>
      <p:sp>
        <p:nvSpPr>
          <p:cNvPr id="5" name="Segnaposto numero diapositiva 4"/>
          <p:cNvSpPr>
            <a:spLocks noGrp="1"/>
          </p:cNvSpPr>
          <p:nvPr>
            <p:ph type="sldNum" sz="quarter" idx="12"/>
          </p:nvPr>
        </p:nvSpPr>
        <p:spPr/>
        <p:txBody>
          <a:bodyPr/>
          <a:lstStyle/>
          <a:p>
            <a:fld id="{31141DFD-0B56-45EF-9F04-37313DA94364}" type="slidenum">
              <a:rPr lang="it-IT" smtClean="0"/>
              <a:t>7</a:t>
            </a:fld>
            <a:endParaRPr lang="it-IT"/>
          </a:p>
        </p:txBody>
      </p:sp>
      <p:pic>
        <p:nvPicPr>
          <p:cNvPr id="6" name="Immagin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3080" y="1870075"/>
            <a:ext cx="4389539" cy="3292154"/>
          </a:xfrm>
          <a:prstGeom prst="rect">
            <a:avLst/>
          </a:prstGeom>
        </p:spPr>
      </p:pic>
      <p:pic>
        <p:nvPicPr>
          <p:cNvPr id="7" name="Immagin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27541" y="469202"/>
            <a:ext cx="2769973" cy="2114413"/>
          </a:xfrm>
          <a:prstGeom prst="rect">
            <a:avLst/>
          </a:prstGeom>
        </p:spPr>
      </p:pic>
    </p:spTree>
    <p:extLst>
      <p:ext uri="{BB962C8B-B14F-4D97-AF65-F5344CB8AC3E}">
        <p14:creationId xmlns:p14="http://schemas.microsoft.com/office/powerpoint/2010/main" val="76255421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38200" y="365125"/>
            <a:ext cx="10515600" cy="738745"/>
          </a:xfrm>
        </p:spPr>
        <p:txBody>
          <a:bodyPr/>
          <a:lstStyle/>
          <a:p>
            <a:r>
              <a:rPr lang="it-IT" dirty="0" smtClean="0"/>
              <a:t>Legge di Faraday-</a:t>
            </a:r>
            <a:r>
              <a:rPr lang="it-IT" dirty="0" err="1" smtClean="0"/>
              <a:t>Lenz</a:t>
            </a:r>
            <a:r>
              <a:rPr lang="it-IT" dirty="0" smtClean="0"/>
              <a:t> </a:t>
            </a:r>
            <a:endParaRPr lang="it-IT" dirty="0"/>
          </a:p>
        </p:txBody>
      </p:sp>
      <p:pic>
        <p:nvPicPr>
          <p:cNvPr id="8" name="Segnaposto contenuto 7"/>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610600" y="1620340"/>
            <a:ext cx="3057525" cy="2790825"/>
          </a:xfrm>
        </p:spPr>
      </p:pic>
      <p:pic>
        <p:nvPicPr>
          <p:cNvPr id="9" name="Immagine 8"/>
          <p:cNvPicPr>
            <a:picLocks noChangeAspect="1"/>
          </p:cNvPicPr>
          <p:nvPr/>
        </p:nvPicPr>
        <p:blipFill>
          <a:blip r:embed="rId3"/>
          <a:stretch>
            <a:fillRect/>
          </a:stretch>
        </p:blipFill>
        <p:spPr>
          <a:xfrm>
            <a:off x="488092" y="1834077"/>
            <a:ext cx="4800600" cy="2628900"/>
          </a:xfrm>
          <a:prstGeom prst="rect">
            <a:avLst/>
          </a:prstGeom>
        </p:spPr>
      </p:pic>
      <p:sp>
        <p:nvSpPr>
          <p:cNvPr id="10" name="CasellaDiTesto 9"/>
          <p:cNvSpPr txBox="1"/>
          <p:nvPr/>
        </p:nvSpPr>
        <p:spPr>
          <a:xfrm>
            <a:off x="838200" y="962558"/>
            <a:ext cx="10165492" cy="923330"/>
          </a:xfrm>
          <a:prstGeom prst="rect">
            <a:avLst/>
          </a:prstGeom>
          <a:noFill/>
        </p:spPr>
        <p:txBody>
          <a:bodyPr wrap="square" rtlCol="0">
            <a:spAutoFit/>
          </a:bodyPr>
          <a:lstStyle/>
          <a:p>
            <a:r>
              <a:rPr lang="it-IT" dirty="0" smtClean="0"/>
              <a:t>Dato un </a:t>
            </a:r>
            <a:r>
              <a:rPr lang="it-IT" b="1" dirty="0" smtClean="0"/>
              <a:t>Selenoide</a:t>
            </a:r>
            <a:r>
              <a:rPr lang="it-IT" dirty="0" smtClean="0"/>
              <a:t>, una variazione di campo magnetico nelle sue vicinanze, </a:t>
            </a:r>
            <a:r>
              <a:rPr lang="it-IT" b="1" dirty="0" smtClean="0"/>
              <a:t>genera</a:t>
            </a:r>
            <a:r>
              <a:rPr lang="it-IT" dirty="0" smtClean="0"/>
              <a:t>  una corrente elettrica al proprio interno e di conseguenza una </a:t>
            </a:r>
            <a:r>
              <a:rPr lang="it-IT" dirty="0" err="1" smtClean="0"/>
              <a:t>f.e.m</a:t>
            </a:r>
            <a:r>
              <a:rPr lang="it-IT" dirty="0" smtClean="0"/>
              <a:t>. </a:t>
            </a:r>
            <a:r>
              <a:rPr lang="it-IT" b="1" dirty="0" smtClean="0"/>
              <a:t>( forza elettromotrice indotta )  </a:t>
            </a:r>
            <a:r>
              <a:rPr lang="it-IT" dirty="0" smtClean="0"/>
              <a:t>ai  suoi capi .  </a:t>
            </a:r>
          </a:p>
          <a:p>
            <a:r>
              <a:rPr lang="it-IT" b="1" dirty="0" err="1" smtClean="0"/>
              <a:t>f.e.m</a:t>
            </a:r>
            <a:r>
              <a:rPr lang="it-IT" b="1" dirty="0" smtClean="0"/>
              <a:t>. = - (</a:t>
            </a:r>
            <a:r>
              <a:rPr lang="el-GR" b="1" dirty="0" smtClean="0"/>
              <a:t>ΔΦ</a:t>
            </a:r>
            <a:r>
              <a:rPr lang="it-IT" b="1" dirty="0" smtClean="0"/>
              <a:t>(</a:t>
            </a:r>
            <a:r>
              <a:rPr lang="it-IT" sz="1400" b="1" dirty="0" smtClean="0"/>
              <a:t>B</a:t>
            </a:r>
            <a:r>
              <a:rPr lang="it-IT" b="1" dirty="0" smtClean="0"/>
              <a:t>)/</a:t>
            </a:r>
            <a:r>
              <a:rPr lang="el-GR" b="1" dirty="0" smtClean="0"/>
              <a:t>Δ</a:t>
            </a:r>
            <a:r>
              <a:rPr lang="it-IT" b="1" dirty="0" smtClean="0"/>
              <a:t>t)    </a:t>
            </a:r>
            <a:r>
              <a:rPr lang="it-IT" i="1" dirty="0" smtClean="0"/>
              <a:t>dove </a:t>
            </a:r>
            <a:r>
              <a:rPr lang="el-GR" i="1" dirty="0" smtClean="0"/>
              <a:t>Φ</a:t>
            </a:r>
            <a:r>
              <a:rPr lang="it-IT" i="1" dirty="0" smtClean="0"/>
              <a:t>  è il flusso di campo magnetico sul selenoide</a:t>
            </a:r>
            <a:endParaRPr lang="it-IT" i="1" dirty="0"/>
          </a:p>
        </p:txBody>
      </p:sp>
      <p:sp>
        <p:nvSpPr>
          <p:cNvPr id="11" name="CasellaDiTesto 10"/>
          <p:cNvSpPr txBox="1"/>
          <p:nvPr/>
        </p:nvSpPr>
        <p:spPr>
          <a:xfrm>
            <a:off x="838200" y="4330203"/>
            <a:ext cx="6145050" cy="1938992"/>
          </a:xfrm>
          <a:prstGeom prst="rect">
            <a:avLst/>
          </a:prstGeom>
          <a:noFill/>
        </p:spPr>
        <p:txBody>
          <a:bodyPr wrap="square" rtlCol="0">
            <a:spAutoFit/>
          </a:bodyPr>
          <a:lstStyle/>
          <a:p>
            <a:pPr algn="r"/>
            <a:r>
              <a:rPr lang="it-IT" sz="2400" dirty="0" smtClean="0"/>
              <a:t>«Spostando una calamita all’interno di un selenoide, viene creata una variazione di campo magnetico e quindi, di conseguenza, una corrente elettrica ed una tensione indotta nell’avvolgimento di spire.» </a:t>
            </a:r>
            <a:endParaRPr lang="it-IT" sz="2400" dirty="0"/>
          </a:p>
        </p:txBody>
      </p:sp>
      <p:sp>
        <p:nvSpPr>
          <p:cNvPr id="12" name="Segnaposto piè di pagina 11"/>
          <p:cNvSpPr>
            <a:spLocks noGrp="1"/>
          </p:cNvSpPr>
          <p:nvPr>
            <p:ph type="ftr" sz="quarter" idx="11"/>
          </p:nvPr>
        </p:nvSpPr>
        <p:spPr/>
        <p:txBody>
          <a:bodyPr/>
          <a:lstStyle/>
          <a:p>
            <a:r>
              <a:rPr lang="it-IT" smtClean="0"/>
              <a:t> G. Mangiamele – Induzione elettromagnetica                                 Alcune tecnologie ed applicazioni                     3° anno </a:t>
            </a:r>
            <a:endParaRPr lang="it-IT" dirty="0"/>
          </a:p>
        </p:txBody>
      </p:sp>
      <p:sp>
        <p:nvSpPr>
          <p:cNvPr id="13" name="Segnaposto numero diapositiva 12"/>
          <p:cNvSpPr>
            <a:spLocks noGrp="1"/>
          </p:cNvSpPr>
          <p:nvPr>
            <p:ph type="sldNum" sz="quarter" idx="12"/>
          </p:nvPr>
        </p:nvSpPr>
        <p:spPr/>
        <p:txBody>
          <a:bodyPr/>
          <a:lstStyle/>
          <a:p>
            <a:fld id="{31141DFD-0B56-45EF-9F04-37313DA94364}" type="slidenum">
              <a:rPr lang="it-IT" smtClean="0"/>
              <a:t>8</a:t>
            </a:fld>
            <a:endParaRPr lang="it-IT"/>
          </a:p>
        </p:txBody>
      </p:sp>
      <p:sp>
        <p:nvSpPr>
          <p:cNvPr id="14" name="CasellaDiTesto 13"/>
          <p:cNvSpPr txBox="1"/>
          <p:nvPr/>
        </p:nvSpPr>
        <p:spPr>
          <a:xfrm>
            <a:off x="7698809" y="4645093"/>
            <a:ext cx="4255504" cy="1077218"/>
          </a:xfrm>
          <a:prstGeom prst="rect">
            <a:avLst/>
          </a:prstGeom>
          <a:gradFill flip="none" rotWithShape="1">
            <a:gsLst>
              <a:gs pos="0">
                <a:schemeClr val="accent6">
                  <a:lumMod val="60000"/>
                  <a:lumOff val="40000"/>
                  <a:tint val="66000"/>
                  <a:satMod val="160000"/>
                </a:schemeClr>
              </a:gs>
              <a:gs pos="50000">
                <a:schemeClr val="accent6">
                  <a:lumMod val="60000"/>
                  <a:lumOff val="40000"/>
                  <a:tint val="44500"/>
                  <a:satMod val="160000"/>
                </a:schemeClr>
              </a:gs>
              <a:gs pos="100000">
                <a:schemeClr val="accent6">
                  <a:lumMod val="60000"/>
                  <a:lumOff val="40000"/>
                  <a:tint val="23500"/>
                  <a:satMod val="160000"/>
                </a:schemeClr>
              </a:gs>
            </a:gsLst>
            <a:path path="circle">
              <a:fillToRect l="100000" t="100000"/>
            </a:path>
            <a:tileRect r="-100000" b="-100000"/>
          </a:gradFill>
          <a:ln>
            <a:noFill/>
          </a:ln>
        </p:spPr>
        <p:txBody>
          <a:bodyPr wrap="square" rtlCol="0">
            <a:spAutoFit/>
          </a:bodyPr>
          <a:lstStyle/>
          <a:p>
            <a:r>
              <a:rPr lang="it-IT" sz="1600" dirty="0" smtClean="0"/>
              <a:t>NOTA: Spesso le spire vengono avvolte su materiali ferromagnetici in grado di convogliare meglio al suo interno le linee di flusso del campo magnetico, ottimizzandone gli effetti.</a:t>
            </a:r>
            <a:endParaRPr lang="it-IT" sz="1600" dirty="0"/>
          </a:p>
        </p:txBody>
      </p:sp>
    </p:spTree>
    <p:extLst>
      <p:ext uri="{BB962C8B-B14F-4D97-AF65-F5344CB8AC3E}">
        <p14:creationId xmlns:p14="http://schemas.microsoft.com/office/powerpoint/2010/main" val="89702464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magin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02269" y="231653"/>
            <a:ext cx="4696717" cy="2510314"/>
          </a:xfrm>
          <a:prstGeom prst="rect">
            <a:avLst/>
          </a:prstGeom>
        </p:spPr>
      </p:pic>
      <p:sp>
        <p:nvSpPr>
          <p:cNvPr id="2" name="Titolo 1"/>
          <p:cNvSpPr>
            <a:spLocks noGrp="1"/>
          </p:cNvSpPr>
          <p:nvPr>
            <p:ph type="title"/>
          </p:nvPr>
        </p:nvSpPr>
        <p:spPr/>
        <p:txBody>
          <a:bodyPr/>
          <a:lstStyle/>
          <a:p>
            <a:r>
              <a:rPr lang="it-IT" dirty="0" smtClean="0"/>
              <a:t>Una applicazione :</a:t>
            </a:r>
            <a:br>
              <a:rPr lang="it-IT" dirty="0" smtClean="0"/>
            </a:br>
            <a:r>
              <a:rPr lang="it-IT" dirty="0" smtClean="0"/>
              <a:t>Il generatore di energia elettrica </a:t>
            </a:r>
            <a:endParaRPr lang="it-IT" dirty="0"/>
          </a:p>
        </p:txBody>
      </p:sp>
      <p:sp>
        <p:nvSpPr>
          <p:cNvPr id="5" name="Segnaposto piè di pagina 4"/>
          <p:cNvSpPr>
            <a:spLocks noGrp="1"/>
          </p:cNvSpPr>
          <p:nvPr>
            <p:ph type="ftr" sz="quarter" idx="11"/>
          </p:nvPr>
        </p:nvSpPr>
        <p:spPr/>
        <p:txBody>
          <a:bodyPr/>
          <a:lstStyle/>
          <a:p>
            <a:r>
              <a:rPr lang="it-IT" smtClean="0"/>
              <a:t> G. Mangiamele – Induzione elettromagnetica                                 Alcune tecnologie ed applicazioni                     3° anno </a:t>
            </a:r>
            <a:endParaRPr lang="it-IT"/>
          </a:p>
        </p:txBody>
      </p:sp>
      <p:sp>
        <p:nvSpPr>
          <p:cNvPr id="6" name="Segnaposto numero diapositiva 5"/>
          <p:cNvSpPr>
            <a:spLocks noGrp="1"/>
          </p:cNvSpPr>
          <p:nvPr>
            <p:ph type="sldNum" sz="quarter" idx="12"/>
          </p:nvPr>
        </p:nvSpPr>
        <p:spPr/>
        <p:txBody>
          <a:bodyPr/>
          <a:lstStyle/>
          <a:p>
            <a:fld id="{31141DFD-0B56-45EF-9F04-37313DA94364}" type="slidenum">
              <a:rPr lang="it-IT" smtClean="0"/>
              <a:t>9</a:t>
            </a:fld>
            <a:endParaRPr lang="it-IT"/>
          </a:p>
        </p:txBody>
      </p:sp>
      <p:pic>
        <p:nvPicPr>
          <p:cNvPr id="7" name="Immagin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7475" y="2185367"/>
            <a:ext cx="4572000" cy="3505200"/>
          </a:xfrm>
          <a:prstGeom prst="rect">
            <a:avLst/>
          </a:prstGeom>
        </p:spPr>
      </p:pic>
      <p:sp>
        <p:nvSpPr>
          <p:cNvPr id="8" name="CasellaDiTesto 7"/>
          <p:cNvSpPr txBox="1"/>
          <p:nvPr/>
        </p:nvSpPr>
        <p:spPr>
          <a:xfrm>
            <a:off x="5817973" y="4294057"/>
            <a:ext cx="5535827" cy="1631216"/>
          </a:xfrm>
          <a:prstGeom prst="rect">
            <a:avLst/>
          </a:prstGeom>
          <a:noFill/>
        </p:spPr>
        <p:txBody>
          <a:bodyPr wrap="square" rtlCol="0">
            <a:spAutoFit/>
          </a:bodyPr>
          <a:lstStyle/>
          <a:p>
            <a:r>
              <a:rPr lang="it-IT" sz="2000" dirty="0" smtClean="0"/>
              <a:t>Se tramite una forza esterna ruotiamo l’albero motore, nelle spire di avvolgimento si crea uno spostamento di cariche e quindi una corrente elettrica alternata, che può essere utilizzata per alimentare carichi elettrici .</a:t>
            </a:r>
            <a:endParaRPr lang="it-IT" sz="2000" dirty="0"/>
          </a:p>
        </p:txBody>
      </p:sp>
      <p:sp>
        <p:nvSpPr>
          <p:cNvPr id="9" name="CasellaDiTesto 8"/>
          <p:cNvSpPr txBox="1"/>
          <p:nvPr/>
        </p:nvSpPr>
        <p:spPr>
          <a:xfrm>
            <a:off x="560173" y="1690688"/>
            <a:ext cx="8649730" cy="369332"/>
          </a:xfrm>
          <a:prstGeom prst="rect">
            <a:avLst/>
          </a:prstGeom>
          <a:noFill/>
        </p:spPr>
        <p:txBody>
          <a:bodyPr wrap="square" rtlCol="0">
            <a:spAutoFit/>
          </a:bodyPr>
          <a:lstStyle/>
          <a:p>
            <a:r>
              <a:rPr lang="it-IT" dirty="0"/>
              <a:t>U</a:t>
            </a:r>
            <a:r>
              <a:rPr lang="it-IT" dirty="0" smtClean="0"/>
              <a:t>n motore elettrico può funzionare come generatore di energia elettrica.</a:t>
            </a:r>
            <a:endParaRPr lang="it-IT" dirty="0"/>
          </a:p>
        </p:txBody>
      </p:sp>
      <p:sp>
        <p:nvSpPr>
          <p:cNvPr id="14" name="CasellaDiTesto 13"/>
          <p:cNvSpPr txBox="1"/>
          <p:nvPr/>
        </p:nvSpPr>
        <p:spPr>
          <a:xfrm>
            <a:off x="7455243" y="2842054"/>
            <a:ext cx="4423719" cy="338554"/>
          </a:xfrm>
          <a:prstGeom prst="rect">
            <a:avLst/>
          </a:prstGeom>
          <a:noFill/>
        </p:spPr>
        <p:txBody>
          <a:bodyPr wrap="square" rtlCol="0">
            <a:spAutoFit/>
          </a:bodyPr>
          <a:lstStyle/>
          <a:p>
            <a:r>
              <a:rPr lang="it-IT" sz="1600" dirty="0" smtClean="0"/>
              <a:t>Dinamo di bicicletta</a:t>
            </a:r>
            <a:endParaRPr lang="it-IT" sz="1600" dirty="0"/>
          </a:p>
        </p:txBody>
      </p:sp>
    </p:spTree>
    <p:extLst>
      <p:ext uri="{BB962C8B-B14F-4D97-AF65-F5344CB8AC3E}">
        <p14:creationId xmlns:p14="http://schemas.microsoft.com/office/powerpoint/2010/main" val="2570684304"/>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1120</Words>
  <Application>Microsoft Office PowerPoint</Application>
  <PresentationFormat>Widescreen</PresentationFormat>
  <Paragraphs>77</Paragraphs>
  <Slides>11</Slides>
  <Notes>2</Notes>
  <HiddenSlides>0</HiddenSlides>
  <MMClips>0</MMClips>
  <ScaleCrop>false</ScaleCrop>
  <HeadingPairs>
    <vt:vector size="6" baseType="variant">
      <vt:variant>
        <vt:lpstr>Caratteri utilizzati</vt:lpstr>
      </vt:variant>
      <vt:variant>
        <vt:i4>4</vt:i4>
      </vt:variant>
      <vt:variant>
        <vt:lpstr>Tema</vt:lpstr>
      </vt:variant>
      <vt:variant>
        <vt:i4>1</vt:i4>
      </vt:variant>
      <vt:variant>
        <vt:lpstr>Titoli diapositive</vt:lpstr>
      </vt:variant>
      <vt:variant>
        <vt:i4>11</vt:i4>
      </vt:variant>
    </vt:vector>
  </HeadingPairs>
  <TitlesOfParts>
    <vt:vector size="16" baseType="lpstr">
      <vt:lpstr>Arial</vt:lpstr>
      <vt:lpstr>Calibri</vt:lpstr>
      <vt:lpstr>Calibri Light</vt:lpstr>
      <vt:lpstr>Script MT Bold</vt:lpstr>
      <vt:lpstr>Tema di Office</vt:lpstr>
      <vt:lpstr>Induttori e Selenoidi </vt:lpstr>
      <vt:lpstr>L’induzione elettromagnetica</vt:lpstr>
      <vt:lpstr>Induttori e Selenoidi  </vt:lpstr>
      <vt:lpstr>Presentazione standard di PowerPoint</vt:lpstr>
      <vt:lpstr>Legge di Faraday-Lenz </vt:lpstr>
      <vt:lpstr>Presentazione standard di PowerPoint</vt:lpstr>
      <vt:lpstr>Il motore elettrico</vt:lpstr>
      <vt:lpstr>Legge di Faraday-Lenz </vt:lpstr>
      <vt:lpstr>Una applicazione : Il generatore di energia elettrica </vt:lpstr>
      <vt:lpstr>Le applicazioni in Elettronica : Il microfono</vt:lpstr>
      <vt:lpstr>Le applicazioni in Elettronica : L’altoparlante</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L’induzione elettromagnetica</dc:title>
  <dc:creator/>
  <cp:lastModifiedBy/>
  <cp:revision>13</cp:revision>
  <dcterms:created xsi:type="dcterms:W3CDTF">2020-10-30T16:53:51Z</dcterms:created>
  <dcterms:modified xsi:type="dcterms:W3CDTF">2020-11-27T13:07:45Z</dcterms:modified>
</cp:coreProperties>
</file>