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sldIdLst>
    <p:sldId id="266" r:id="rId2"/>
    <p:sldId id="269" r:id="rId3"/>
    <p:sldId id="270" r:id="rId4"/>
    <p:sldId id="265" r:id="rId5"/>
    <p:sldId id="263" r:id="rId6"/>
    <p:sldId id="264" r:id="rId7"/>
    <p:sldId id="267" r:id="rId8"/>
    <p:sldId id="278" r:id="rId9"/>
    <p:sldId id="281" r:id="rId10"/>
    <p:sldId id="271" r:id="rId11"/>
    <p:sldId id="294" r:id="rId12"/>
    <p:sldId id="295" r:id="rId13"/>
    <p:sldId id="296" r:id="rId14"/>
    <p:sldId id="268" r:id="rId15"/>
    <p:sldId id="276" r:id="rId16"/>
    <p:sldId id="277" r:id="rId17"/>
    <p:sldId id="275" r:id="rId18"/>
    <p:sldId id="272" r:id="rId19"/>
    <p:sldId id="273" r:id="rId20"/>
    <p:sldId id="274" r:id="rId21"/>
    <p:sldId id="282" r:id="rId22"/>
    <p:sldId id="283" r:id="rId23"/>
    <p:sldId id="284" r:id="rId24"/>
    <p:sldId id="286" r:id="rId25"/>
    <p:sldId id="285" r:id="rId26"/>
    <p:sldId id="287" r:id="rId27"/>
    <p:sldId id="289" r:id="rId28"/>
    <p:sldId id="288" r:id="rId29"/>
    <p:sldId id="293" r:id="rId30"/>
    <p:sldId id="290" r:id="rId31"/>
    <p:sldId id="291" r:id="rId32"/>
    <p:sldId id="297" r:id="rId33"/>
    <p:sldId id="292" r:id="rId34"/>
  </p:sldIdLst>
  <p:sldSz cx="12192000" cy="6858000"/>
  <p:notesSz cx="7104063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3sIDKrPnmP4anfFdvNqsQ==" hashData="m/b09KE40qf4AsKw3MRWko2PSaKl/0ZQHADPEu7PAzAckaqNkzMHgQzt6zjeHu/ige9qMzQWZNRxlvFVXEHrA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13EB7B6-995C-4769-AB9C-EED4E1E788EC}" type="datetimeFigureOut">
              <a:rPr lang="it-IT" smtClean="0"/>
              <a:t>27/11/2020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CCDD707-D0C6-4206-B54F-591FFC2BC6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86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DD707-D0C6-4206-B54F-591FFC2BC68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91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D626-4ACB-4C49-8306-DE407AB99389}" type="datetime1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46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246-25F9-4AC3-A042-70F38959ACB8}" type="datetime1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77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71EDE-BF02-4BD4-9E46-D433C7272F14}" type="datetime1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42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C4317-B413-4AD5-AA5D-5B495F179DAD}" type="datetime1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98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1F06-AA09-4CD1-9C47-F85A0AA407F9}" type="datetime1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35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FE186-15CB-45FA-BAC5-43DF3F330029}" type="datetime1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55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AF9F-7F9C-4BD5-B1FF-B9FEFC68557A}" type="datetime1">
              <a:rPr lang="it-IT" smtClean="0"/>
              <a:t>27/11/2020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98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A6FEC-0B9E-4228-8A64-BB17883AAD3B}" type="datetime1">
              <a:rPr lang="it-IT" smtClean="0"/>
              <a:t>27/11/2020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34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84E3-88FE-48FD-A630-116511A7F005}" type="datetime1">
              <a:rPr lang="it-IT" smtClean="0"/>
              <a:t>27/11/2020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42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4EB5D-F41B-48C5-A59E-3CFCE6613338}" type="datetime1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11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A8879-A273-4CB4-8A6B-51541A6E1A6F}" type="datetime1">
              <a:rPr lang="it-IT" smtClean="0"/>
              <a:t>27/11/2020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46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E0689-BFD7-47EB-9A2E-3C9FA0844F5D}" type="datetime1">
              <a:rPr lang="it-IT" smtClean="0"/>
              <a:t>27/11/2020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41DFD-0B56-45EF-9F04-37313DA943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3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Elementi base di Impianti elettrici  </a:t>
            </a:r>
            <a:endParaRPr lang="it-IT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smtClean="0"/>
              <a:t>Dalla generazione di energia alla progettazione di impianti elettrici domestici </a:t>
            </a:r>
          </a:p>
          <a:p>
            <a:pPr marL="0" indent="0" algn="ctr">
              <a:buNone/>
            </a:pPr>
            <a:r>
              <a:rPr lang="it-IT" sz="4000" dirty="0" smtClean="0"/>
              <a:t> </a:t>
            </a:r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 G. Mangiamele – Quaderni di Elettronica -                                   Elementi di Impianti elettrici e sicurezza elettrica            3° anno 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lum brigh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64617"/>
            <a:ext cx="4572000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4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 G. Mangiamele – Quaderni di Elettronica -                                   Elementi di Impianti elettrici e sicurezza elettrica            3° anno 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10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086669" y="970383"/>
            <a:ext cx="56605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L’</a:t>
            </a:r>
            <a:r>
              <a:rPr lang="it-IT" b="1" dirty="0" smtClean="0"/>
              <a:t>energia elettrica </a:t>
            </a:r>
            <a:r>
              <a:rPr lang="it-IT" dirty="0" smtClean="0"/>
              <a:t>è il lavoro che le cariche elettriche compiono in un determinato intervallo di tempo. Si misura in </a:t>
            </a:r>
            <a:r>
              <a:rPr lang="it-IT" b="1" dirty="0" smtClean="0"/>
              <a:t>Wh</a:t>
            </a:r>
            <a:r>
              <a:rPr lang="it-IT" dirty="0" smtClean="0"/>
              <a:t> o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KWh</a:t>
            </a:r>
            <a:r>
              <a:rPr lang="it-IT" dirty="0" smtClean="0"/>
              <a:t> </a:t>
            </a:r>
            <a:r>
              <a:rPr lang="it-IT" sz="1600" dirty="0" smtClean="0"/>
              <a:t>( </a:t>
            </a:r>
            <a:r>
              <a:rPr lang="it-IT" sz="1600" dirty="0" err="1" smtClean="0"/>
              <a:t>wattperora</a:t>
            </a:r>
            <a:r>
              <a:rPr lang="it-IT" sz="1600" dirty="0" smtClean="0"/>
              <a:t>  o kilowattora in quanto viene assunto un intervallo di tempo di 1 ora) 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b="1" dirty="0" smtClean="0"/>
              <a:t>potenza</a:t>
            </a:r>
            <a:r>
              <a:rPr lang="it-IT" dirty="0" smtClean="0"/>
              <a:t> è la quantità di energia istantanea </a:t>
            </a:r>
            <a:r>
              <a:rPr lang="it-IT" dirty="0" smtClean="0"/>
              <a:t>erogata   </a:t>
            </a:r>
            <a:r>
              <a:rPr lang="it-IT" i="1" dirty="0" smtClean="0"/>
              <a:t>( si misura in </a:t>
            </a:r>
            <a:r>
              <a:rPr lang="it-IT" b="1" i="1" dirty="0" smtClean="0"/>
              <a:t>W</a:t>
            </a:r>
            <a:r>
              <a:rPr lang="it-IT" i="1" dirty="0" smtClean="0"/>
              <a:t>   WATT).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b="1" dirty="0" smtClean="0"/>
              <a:t>tensione</a:t>
            </a:r>
            <a:r>
              <a:rPr lang="it-IT" dirty="0" smtClean="0"/>
              <a:t> è la differenza di potenziale tra 2 conduttori  </a:t>
            </a:r>
            <a:r>
              <a:rPr lang="it-IT" sz="1400" dirty="0" smtClean="0"/>
              <a:t>(  </a:t>
            </a:r>
            <a:r>
              <a:rPr lang="it-IT" sz="1400" dirty="0" smtClean="0"/>
              <a:t>tra «fase e neutro» è di 240V o tra «fase e fase» è di 400V – le utenze domestiche sono in genere monofase, quelle industriali sono trifase </a:t>
            </a:r>
            <a:r>
              <a:rPr lang="it-IT" dirty="0" smtClean="0"/>
              <a:t>)</a:t>
            </a:r>
          </a:p>
          <a:p>
            <a:endParaRPr lang="it-IT" dirty="0"/>
          </a:p>
          <a:p>
            <a:r>
              <a:rPr lang="it-IT" dirty="0" smtClean="0"/>
              <a:t>Il </a:t>
            </a:r>
            <a:r>
              <a:rPr lang="it-IT" b="1" dirty="0" smtClean="0"/>
              <a:t>CONTATORE</a:t>
            </a:r>
            <a:r>
              <a:rPr lang="it-IT" dirty="0" smtClean="0"/>
              <a:t>  misura la potenza </a:t>
            </a:r>
            <a:r>
              <a:rPr lang="it-IT" dirty="0" smtClean="0"/>
              <a:t>erogata</a:t>
            </a:r>
          </a:p>
          <a:p>
            <a:r>
              <a:rPr lang="it-IT" dirty="0" smtClean="0"/>
              <a:t> </a:t>
            </a:r>
            <a:r>
              <a:rPr lang="it-IT" dirty="0" smtClean="0"/>
              <a:t>all’Utenza da parte dell’ente distributore.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35902" y="195943"/>
            <a:ext cx="1141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/>
              <a:t>Elementi di progettazione di un impianto elettrico  domestico  </a:t>
            </a:r>
            <a:endParaRPr lang="it-IT" sz="3200" b="1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2" y="780718"/>
            <a:ext cx="4409610" cy="574187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595" y="4103645"/>
            <a:ext cx="828675" cy="147637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9049138" y="5633733"/>
            <a:ext cx="29391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Contatore di E.E.</a:t>
            </a:r>
          </a:p>
          <a:p>
            <a:pPr algn="ctr"/>
            <a:r>
              <a:rPr lang="it-IT" dirty="0" smtClean="0"/>
              <a:t>Simbolo grafico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56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4423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Impianti elettrici e           Sicurezza </a:t>
            </a:r>
            <a:r>
              <a:rPr lang="it-IT" dirty="0"/>
              <a:t>E</a:t>
            </a:r>
            <a:r>
              <a:rPr lang="it-IT" dirty="0" smtClean="0"/>
              <a:t>lettrica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4236" y="1878984"/>
            <a:ext cx="9144000" cy="1655762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La corrente elettrica è causa di danni, spesso anche mortali . </a:t>
            </a:r>
          </a:p>
          <a:p>
            <a:r>
              <a:rPr lang="it-IT" dirty="0" smtClean="0"/>
              <a:t>Le normative del Comitato Elettrotecnico Italiano CEI ( p. es. NORMA CEI 64-8) stabiliscono una serie di prescrizioni circa l’utilizzo di dispositivi di protezione con lo scopo di ridurre o annullare gli effetti dannosi della corrente elettrica 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7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431898"/>
            <a:ext cx="9144000" cy="644233"/>
          </a:xfrm>
        </p:spPr>
        <p:txBody>
          <a:bodyPr>
            <a:normAutofit/>
          </a:bodyPr>
          <a:lstStyle/>
          <a:p>
            <a:r>
              <a:rPr lang="it-IT" sz="3200" dirty="0" smtClean="0"/>
              <a:t>I danni producibili dalla corrente elettrica </a:t>
            </a:r>
            <a:endParaRPr lang="it-IT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74236" y="1878983"/>
            <a:ext cx="9144000" cy="3227971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dirty="0" smtClean="0"/>
              <a:t>Il passaggio di cariche elettriche attraverso un qualsiasi materiale conduttore ( cavi elettrici, interruttori, elettrodomestici… ) provoca un riscaldamento dovuto al cosiddetto «effetto Joule» .</a:t>
            </a:r>
          </a:p>
          <a:p>
            <a:pPr algn="just"/>
            <a:r>
              <a:rPr lang="it-IT" dirty="0" smtClean="0"/>
              <a:t>L’energia termica dissipata da una resistenza R  attraversata da una corrente I  è pari a  </a:t>
            </a:r>
            <a:r>
              <a:rPr lang="it-IT" b="1" dirty="0" err="1" smtClean="0"/>
              <a:t>W</a:t>
            </a:r>
            <a:r>
              <a:rPr lang="it-IT" b="1" baseline="-25000" dirty="0" err="1" smtClean="0"/>
              <a:t>t</a:t>
            </a:r>
            <a:r>
              <a:rPr lang="it-IT" b="1" dirty="0" smtClean="0"/>
              <a:t> = R* I</a:t>
            </a:r>
            <a:r>
              <a:rPr lang="it-IT" b="1" baseline="30000" dirty="0" smtClean="0"/>
              <a:t>2</a:t>
            </a:r>
          </a:p>
          <a:p>
            <a:pPr algn="just"/>
            <a:r>
              <a:rPr lang="it-IT" dirty="0" smtClean="0"/>
              <a:t>L’ eccessivo </a:t>
            </a:r>
            <a:r>
              <a:rPr lang="it-IT" dirty="0"/>
              <a:t>riscaldamento </a:t>
            </a:r>
            <a:r>
              <a:rPr lang="it-IT" dirty="0" smtClean="0"/>
              <a:t>dei cavi o dei componenti elettrici dovuto a </a:t>
            </a:r>
            <a:r>
              <a:rPr lang="it-IT" b="1" dirty="0" smtClean="0"/>
              <a:t>sovracorrenti</a:t>
            </a:r>
            <a:r>
              <a:rPr lang="it-IT" dirty="0" smtClean="0"/>
              <a:t> ( </a:t>
            </a:r>
            <a:r>
              <a:rPr lang="it-IT" i="1" dirty="0" smtClean="0"/>
              <a:t>intensità di corrente elettrica superiore al massimo che un circuito può sopportare</a:t>
            </a:r>
            <a:r>
              <a:rPr lang="it-IT" dirty="0" smtClean="0"/>
              <a:t>) o di </a:t>
            </a:r>
            <a:r>
              <a:rPr lang="it-IT" b="1" dirty="0" smtClean="0"/>
              <a:t>cortocircuiti</a:t>
            </a:r>
            <a:r>
              <a:rPr lang="it-IT" dirty="0" smtClean="0"/>
              <a:t> ( </a:t>
            </a:r>
            <a:r>
              <a:rPr lang="it-IT" i="1" dirty="0" smtClean="0"/>
              <a:t>quando i cavi elettrici si «toccano» </a:t>
            </a:r>
            <a:r>
              <a:rPr lang="it-IT" dirty="0" smtClean="0"/>
              <a:t>)  </a:t>
            </a:r>
            <a:r>
              <a:rPr lang="it-IT" b="1" dirty="0" smtClean="0"/>
              <a:t>può provocare incendi nell’impianto elettrico.</a:t>
            </a:r>
            <a:endParaRPr lang="it-IT" b="1" baseline="30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2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431898"/>
            <a:ext cx="9144000" cy="644233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Gli effetti della corrente elettrica sul corpo umano </a:t>
            </a:r>
            <a:endParaRPr lang="it-IT" sz="32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0895" y="1354671"/>
            <a:ext cx="9144000" cy="43900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it-IT" sz="3800" dirty="0" smtClean="0"/>
              <a:t>Gli effetti della corrente elettrica sul corpo </a:t>
            </a:r>
            <a:r>
              <a:rPr lang="it-IT" sz="3800" dirty="0" smtClean="0"/>
              <a:t>umano </a:t>
            </a:r>
            <a:r>
              <a:rPr lang="it-IT" sz="3800" dirty="0" smtClean="0"/>
              <a:t>sono a volte letali.</a:t>
            </a:r>
          </a:p>
          <a:p>
            <a:r>
              <a:rPr lang="it-IT" sz="3800" dirty="0" smtClean="0"/>
              <a:t>Il passaggio di corrente elettrica nel corpo umano può </a:t>
            </a:r>
            <a:r>
              <a:rPr lang="it-IT" sz="3800" dirty="0" smtClean="0"/>
              <a:t>provocare </a:t>
            </a:r>
            <a:r>
              <a:rPr lang="it-IT" sz="3800" dirty="0" smtClean="0"/>
              <a:t>prevalentemente 3 effetti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3800" b="1" dirty="0" smtClean="0"/>
              <a:t>Ustioni</a:t>
            </a:r>
            <a:r>
              <a:rPr lang="it-IT" sz="3800" dirty="0" smtClean="0"/>
              <a:t> della pelle e dei tessuti per effetto Joule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3800" b="1" dirty="0" smtClean="0"/>
              <a:t>Tetanizzazione</a:t>
            </a:r>
            <a:r>
              <a:rPr lang="it-IT" sz="3800" dirty="0" smtClean="0"/>
              <a:t> e Contrattura dei muscoli (</a:t>
            </a:r>
            <a:r>
              <a:rPr lang="it-IT" sz="3600" i="1" dirty="0" smtClean="0"/>
              <a:t>paralisi di parti del corpo a volte non reversibili</a:t>
            </a:r>
            <a:r>
              <a:rPr lang="it-IT" sz="3800" dirty="0" smtClean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3800" b="1" dirty="0" smtClean="0"/>
              <a:t>Fibrillazione ventricolare  </a:t>
            </a:r>
            <a:r>
              <a:rPr lang="it-IT" sz="3800" dirty="0" smtClean="0"/>
              <a:t>dovuta alla  tendenza alla «sincronizzazione» del battito cardiaco alla frequenza della rete elettrica (50Hz) 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3800" dirty="0" smtClean="0"/>
          </a:p>
          <a:p>
            <a:pPr algn="l"/>
            <a:r>
              <a:rPr lang="it-IT" sz="3800" dirty="0"/>
              <a:t> </a:t>
            </a:r>
            <a:r>
              <a:rPr lang="it-IT" sz="3800" dirty="0" smtClean="0"/>
              <a:t>      </a:t>
            </a:r>
            <a:r>
              <a:rPr lang="it-IT" sz="3800" i="1" dirty="0" smtClean="0"/>
              <a:t>Una </a:t>
            </a:r>
            <a:r>
              <a:rPr lang="it-IT" sz="3800" i="1" dirty="0"/>
              <a:t>volta innescata, la fibrillazione si autosostiene anche dopo l’interruzione della corrente che l’ha originata. Può </a:t>
            </a:r>
            <a:r>
              <a:rPr lang="it-IT" sz="3800" i="1" dirty="0" smtClean="0"/>
              <a:t>  essere </a:t>
            </a:r>
            <a:r>
              <a:rPr lang="it-IT" sz="3800" i="1" dirty="0"/>
              <a:t>interrotta solo tramite intervento con defibrillatore</a:t>
            </a:r>
            <a:r>
              <a:rPr lang="it-IT" sz="3800" i="1" dirty="0" smtClean="0"/>
              <a:t> ma entro pochi minuti dall’evento.</a:t>
            </a:r>
          </a:p>
          <a:p>
            <a:endParaRPr lang="it-IT" sz="3800" dirty="0"/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943" y="1687798"/>
            <a:ext cx="2758308" cy="40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dispositivi di protezione :</a:t>
            </a:r>
            <a:br>
              <a:rPr lang="it-IT" dirty="0" smtClean="0"/>
            </a:br>
            <a:r>
              <a:rPr lang="it-IT" dirty="0" smtClean="0"/>
              <a:t>L’interruttore Magnetotermico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14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2089765"/>
            <a:ext cx="1019175" cy="185737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9088016" y="4329404"/>
            <a:ext cx="29391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Interruttore Magnetotermico</a:t>
            </a:r>
          </a:p>
          <a:p>
            <a:pPr algn="ctr"/>
            <a:r>
              <a:rPr lang="it-IT" dirty="0" smtClean="0"/>
              <a:t>Simbolo grafico</a:t>
            </a:r>
            <a:endParaRPr lang="it-IT" dirty="0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838200" y="1825625"/>
            <a:ext cx="5366657" cy="4351338"/>
          </a:xfrm>
        </p:spPr>
        <p:txBody>
          <a:bodyPr/>
          <a:lstStyle/>
          <a:p>
            <a:r>
              <a:rPr lang="it-IT" dirty="0" smtClean="0"/>
              <a:t>E’ un dispositivo di protezione elettrica che, in caso di </a:t>
            </a:r>
            <a:r>
              <a:rPr lang="it-IT" b="1" dirty="0" smtClean="0"/>
              <a:t>sovracorrenti o cortocircuiti</a:t>
            </a:r>
            <a:r>
              <a:rPr lang="it-IT" dirty="0" smtClean="0"/>
              <a:t>, si disattiva automaticamente, scollegando l’impianto elettrico dalla tensione proveniente dalla rete di distribuzione  . 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780" y="1546086"/>
            <a:ext cx="3095224" cy="47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Interruttore Magnetotermico : principio di funzionamento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79572" y="1825625"/>
            <a:ext cx="6504992" cy="4351338"/>
          </a:xfrm>
        </p:spPr>
        <p:txBody>
          <a:bodyPr/>
          <a:lstStyle/>
          <a:p>
            <a:r>
              <a:rPr lang="it-IT" dirty="0" smtClean="0"/>
              <a:t>Protegge dalle sovracorrenti e dai corto circuiti</a:t>
            </a:r>
          </a:p>
          <a:p>
            <a:r>
              <a:rPr lang="it-IT" dirty="0" smtClean="0"/>
              <a:t>Si definisce una sovracorrente quando la corrente che attraversa il circuito è superiore a quella massima prestabilita</a:t>
            </a:r>
          </a:p>
          <a:p>
            <a:r>
              <a:rPr lang="it-IT" dirty="0" smtClean="0"/>
              <a:t>Si definisce cortocircuito quando i due conduttori del circuito vanno in contatto tra di loro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15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01" y="1616044"/>
            <a:ext cx="3415199" cy="427308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03852" y="5889128"/>
            <a:ext cx="4404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Interruttore Magnetotermico-Differenziale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7563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28073" y="977127"/>
            <a:ext cx="5126458" cy="4292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L’interruttore automatico di tipo magnetotermico agisce su due principi fisici , quello termico e quello magnetico.</a:t>
            </a:r>
          </a:p>
          <a:p>
            <a:pPr marL="0" indent="0">
              <a:buNone/>
            </a:pPr>
            <a:r>
              <a:rPr lang="it-IT" dirty="0" smtClean="0"/>
              <a:t>Nel caso di cortocircuito interviene la parte magnetica azionando un relè interno in grado di sganciare l’interruttore ; 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16</a:t>
            </a:fld>
            <a:endParaRPr lang="it-IT"/>
          </a:p>
        </p:txBody>
      </p:sp>
      <p:pic>
        <p:nvPicPr>
          <p:cNvPr id="6" name="Segnaposto contenut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4" y="458143"/>
            <a:ext cx="3192868" cy="339716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585" y="116744"/>
            <a:ext cx="3106191" cy="588863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25164" y="4506097"/>
            <a:ext cx="7492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Nel caso di </a:t>
            </a:r>
            <a:r>
              <a:rPr lang="it-IT" sz="2800" dirty="0" smtClean="0"/>
              <a:t>sovracorrente una </a:t>
            </a:r>
            <a:r>
              <a:rPr lang="it-IT" sz="2800" dirty="0"/>
              <a:t>lamina bimetallica interna, riscaldandosi eccessivamente subirà una elongazione tale da sganciare l’interruttore. </a:t>
            </a:r>
          </a:p>
        </p:txBody>
      </p:sp>
    </p:spTree>
    <p:extLst>
      <p:ext uri="{BB962C8B-B14F-4D97-AF65-F5344CB8AC3E}">
        <p14:creationId xmlns:p14="http://schemas.microsoft.com/office/powerpoint/2010/main" val="37907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03379" y="886503"/>
            <a:ext cx="9144000" cy="603800"/>
          </a:xfrm>
        </p:spPr>
        <p:txBody>
          <a:bodyPr>
            <a:noAutofit/>
          </a:bodyPr>
          <a:lstStyle/>
          <a:p>
            <a:r>
              <a:rPr lang="it-IT" sz="4400" dirty="0" smtClean="0"/>
              <a:t>I dispositivi di protezione</a:t>
            </a:r>
            <a:br>
              <a:rPr lang="it-IT" sz="4400" dirty="0" smtClean="0"/>
            </a:br>
            <a:r>
              <a:rPr lang="it-IT" sz="4400" dirty="0" smtClean="0"/>
              <a:t>L’interruttore differenziale </a:t>
            </a:r>
            <a:endParaRPr lang="it-IT" sz="4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0350" y="2276635"/>
            <a:ext cx="11033449" cy="1655762"/>
          </a:xfrm>
        </p:spPr>
        <p:txBody>
          <a:bodyPr>
            <a:normAutofit/>
          </a:bodyPr>
          <a:lstStyle/>
          <a:p>
            <a:pPr algn="l"/>
            <a:r>
              <a:rPr lang="it-IT" dirty="0" smtClean="0"/>
              <a:t>Si definisce </a:t>
            </a:r>
            <a:r>
              <a:rPr lang="it-IT" b="1" i="1" dirty="0" smtClean="0"/>
              <a:t>contatto diretto</a:t>
            </a:r>
            <a:r>
              <a:rPr lang="it-IT" dirty="0" smtClean="0"/>
              <a:t>, quando una persona va in contatto con un cavo o un dispositivo sotto tensione.</a:t>
            </a:r>
          </a:p>
          <a:p>
            <a:pPr algn="l"/>
            <a:r>
              <a:rPr lang="it-IT" dirty="0" smtClean="0"/>
              <a:t>Si definisce </a:t>
            </a:r>
            <a:r>
              <a:rPr lang="it-IT" b="1" i="1" dirty="0" smtClean="0"/>
              <a:t>contatto indiretto</a:t>
            </a:r>
            <a:r>
              <a:rPr lang="it-IT" dirty="0" smtClean="0"/>
              <a:t>, se si tocca, più o meno inavvertitamente  un oggetto che a sua volta è in contatto con un cavo o un dispositivo sotto tensione.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17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20350" y="4155606"/>
            <a:ext cx="836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Una caratteristica importante è la </a:t>
            </a:r>
            <a:r>
              <a:rPr lang="it-IT" b="1" dirty="0" smtClean="0"/>
              <a:t>CORRENTE di intervento DIFFERENZIALE.</a:t>
            </a:r>
          </a:p>
          <a:p>
            <a:r>
              <a:rPr lang="it-IT" dirty="0" smtClean="0"/>
              <a:t>E’ legata alla corrente massima che può scorrere nel corpo umano senza provocare danni letali . Gli interruttori differenziali domestici sono tarati per una corrente differenziale di </a:t>
            </a:r>
            <a:r>
              <a:rPr lang="it-IT" b="1" dirty="0" smtClean="0"/>
              <a:t>30 </a:t>
            </a:r>
            <a:r>
              <a:rPr lang="it-IT" b="1" dirty="0" err="1" smtClean="0"/>
              <a:t>mA</a:t>
            </a:r>
            <a:r>
              <a:rPr lang="it-IT" b="1" dirty="0" smtClean="0"/>
              <a:t> con tempi di intervento inferiori ai 200 ms.</a:t>
            </a:r>
          </a:p>
          <a:p>
            <a:r>
              <a:rPr lang="it-IT" dirty="0" smtClean="0"/>
              <a:t>Per verificare il funzionamento è SEMPRE presente un tasto di test che simula una corrente di 30mA. L’operazione di test andrebbe fatta una volta al mese.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20350" y="1447347"/>
            <a:ext cx="11075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Interviene automaticamente togliendo la tensione all’impianto quando avviene un contatto diretto  o un contatto indiretto.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64" y="3932397"/>
            <a:ext cx="3417672" cy="20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Protezione dai contatti diretti e indiretti : Interruttore differenziale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18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5" y="1690688"/>
            <a:ext cx="4762500" cy="35718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111" y="2864191"/>
            <a:ext cx="2019689" cy="181772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097347" y="4616232"/>
            <a:ext cx="29391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Interruttore Differenziale</a:t>
            </a:r>
          </a:p>
          <a:p>
            <a:pPr algn="ctr"/>
            <a:r>
              <a:rPr lang="it-IT" dirty="0" smtClean="0"/>
              <a:t>Simbolo grafico</a:t>
            </a:r>
            <a:endParaRPr lang="it-IT" dirty="0"/>
          </a:p>
        </p:txBody>
      </p:sp>
      <p:pic>
        <p:nvPicPr>
          <p:cNvPr id="11" name="Segnaposto contenuto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31" y="1847850"/>
            <a:ext cx="2797758" cy="4351338"/>
          </a:xfrm>
        </p:spPr>
      </p:pic>
    </p:spTree>
    <p:extLst>
      <p:ext uri="{BB962C8B-B14F-4D97-AF65-F5344CB8AC3E}">
        <p14:creationId xmlns:p14="http://schemas.microsoft.com/office/powerpoint/2010/main" val="27886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Interruttore differenziale :                       Principio di Funzionamento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19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6" y="1917080"/>
            <a:ext cx="4420217" cy="443927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859624" y="1922106"/>
            <a:ext cx="54210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differenziale è costituito da un toroide ferromagnetico dove sono avvolte tre </a:t>
            </a:r>
            <a:r>
              <a:rPr lang="it-IT" dirty="0" err="1" smtClean="0"/>
              <a:t>selenoidi</a:t>
            </a:r>
            <a:r>
              <a:rPr lang="it-IT" dirty="0" smtClean="0"/>
              <a:t>. </a:t>
            </a:r>
          </a:p>
          <a:p>
            <a:r>
              <a:rPr lang="it-IT" dirty="0" smtClean="0"/>
              <a:t>In condizioni di normale funzionamento, quando non ci sono contatti diretti o indiretti. La corrente  i</a:t>
            </a:r>
            <a:r>
              <a:rPr lang="it-IT" sz="1400" dirty="0" smtClean="0"/>
              <a:t>2</a:t>
            </a:r>
            <a:r>
              <a:rPr lang="it-IT" dirty="0" smtClean="0"/>
              <a:t>=i</a:t>
            </a:r>
            <a:r>
              <a:rPr lang="it-IT" sz="1400" dirty="0" smtClean="0"/>
              <a:t>1</a:t>
            </a:r>
            <a:r>
              <a:rPr lang="it-IT" dirty="0" smtClean="0"/>
              <a:t> passa attraverso l’avvolgimento primario 2 e genera un flusso di campo magnetico </a:t>
            </a:r>
            <a:r>
              <a:rPr lang="el-GR" dirty="0" smtClean="0"/>
              <a:t>Φ</a:t>
            </a:r>
            <a:r>
              <a:rPr lang="it-IT" baseline="-25000" dirty="0" smtClean="0"/>
              <a:t>2</a:t>
            </a:r>
            <a:r>
              <a:rPr lang="it-IT" dirty="0" smtClean="0"/>
              <a:t> . Successivamente entra nell’avvolgimento primario 1 e genera un flusso   </a:t>
            </a:r>
            <a:r>
              <a:rPr lang="el-GR" dirty="0" smtClean="0"/>
              <a:t>Φ</a:t>
            </a:r>
            <a:r>
              <a:rPr lang="it-IT" baseline="-25000" dirty="0" smtClean="0"/>
              <a:t>1 </a:t>
            </a:r>
            <a:r>
              <a:rPr lang="it-IT" dirty="0" smtClean="0"/>
              <a:t>uguale a</a:t>
            </a:r>
            <a:r>
              <a:rPr lang="it-IT" baseline="-25000" dirty="0" smtClean="0"/>
              <a:t> </a:t>
            </a:r>
            <a:r>
              <a:rPr lang="el-GR" dirty="0" smtClean="0"/>
              <a:t>Φ</a:t>
            </a:r>
            <a:r>
              <a:rPr lang="it-IT" baseline="-25000" dirty="0" smtClean="0"/>
              <a:t>2</a:t>
            </a:r>
            <a:r>
              <a:rPr lang="it-IT" dirty="0" smtClean="0"/>
              <a:t>. Nell’avvolgimento secondario 3 il flusso   </a:t>
            </a:r>
            <a:r>
              <a:rPr lang="el-GR" dirty="0" smtClean="0"/>
              <a:t>Φ</a:t>
            </a:r>
            <a:r>
              <a:rPr lang="it-IT" baseline="-25000" dirty="0" smtClean="0"/>
              <a:t>2</a:t>
            </a:r>
            <a:r>
              <a:rPr lang="it-IT" sz="1910" dirty="0" smtClean="0"/>
              <a:t>- </a:t>
            </a:r>
            <a:r>
              <a:rPr lang="el-GR" dirty="0" smtClean="0"/>
              <a:t>Φ</a:t>
            </a:r>
            <a:r>
              <a:rPr lang="it-IT" baseline="-25000" dirty="0" smtClean="0"/>
              <a:t>1  </a:t>
            </a:r>
            <a:r>
              <a:rPr lang="it-IT" dirty="0" smtClean="0"/>
              <a:t>è 0 e quindi la corrente indotta è 0.</a:t>
            </a:r>
          </a:p>
          <a:p>
            <a:r>
              <a:rPr lang="it-IT" dirty="0" smtClean="0"/>
              <a:t>Nel momento in cui qualcuno «tocca i fili» , si crea una corrente </a:t>
            </a:r>
            <a:r>
              <a:rPr lang="it-IT" b="1" dirty="0" err="1"/>
              <a:t>i</a:t>
            </a:r>
            <a:r>
              <a:rPr lang="it-IT" sz="1400" b="1" dirty="0" err="1" smtClean="0"/>
              <a:t>f</a:t>
            </a:r>
            <a:r>
              <a:rPr lang="it-IT" dirty="0" smtClean="0"/>
              <a:t>  . In questo caso </a:t>
            </a:r>
            <a:r>
              <a:rPr lang="it-IT" b="1" dirty="0"/>
              <a:t>i</a:t>
            </a:r>
            <a:r>
              <a:rPr lang="it-IT" sz="1200" b="1" dirty="0" smtClean="0"/>
              <a:t>2</a:t>
            </a:r>
            <a:r>
              <a:rPr lang="it-IT" b="1" dirty="0" smtClean="0"/>
              <a:t> =i</a:t>
            </a:r>
            <a:r>
              <a:rPr lang="it-IT" sz="1200" b="1" dirty="0" smtClean="0"/>
              <a:t>1</a:t>
            </a:r>
            <a:r>
              <a:rPr lang="it-IT" b="1" dirty="0" smtClean="0"/>
              <a:t>+i</a:t>
            </a:r>
            <a:r>
              <a:rPr lang="it-IT" sz="1400" b="1" dirty="0" smtClean="0"/>
              <a:t>f </a:t>
            </a:r>
            <a:r>
              <a:rPr lang="it-IT" dirty="0" smtClean="0"/>
              <a:t>, i due flussi magnetici saranno diversi e la loro differenza produrrà una CORRENTE DIFFERENZIALE indotta che andrà ad agire sul meccanismo di sgancio.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62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L’energia elettrica: </a:t>
            </a:r>
            <a:br>
              <a:rPr lang="it-IT" dirty="0" smtClean="0"/>
            </a:br>
            <a:r>
              <a:rPr lang="it-IT" dirty="0" smtClean="0"/>
              <a:t>dalla produzione alle nostre case  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00" y="3057121"/>
            <a:ext cx="5856800" cy="2778368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82555" y="1690688"/>
            <a:ext cx="10758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Prima di arrivare nelle nostre case, l’energia elettrica deve essere generata . L’energia elettrica non esiste in natura e quindi deve esser  prodotta a partire da altre forme  di energia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Fonti non rinnovabili fossili : Petrolio, Carbone, Metano, Uranio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/>
              <a:t>Fonti rinnovabili :   Sole, Vento, Biomasse, Acqua…..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7200" y="3829572"/>
            <a:ext cx="46839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L’energia elettrica prodotta non può essere immagazzinata in grandi quantità e pertanto deve essere consumata immediatamente.</a:t>
            </a:r>
          </a:p>
          <a:p>
            <a:pPr algn="just"/>
            <a:r>
              <a:rPr lang="it-IT" dirty="0" smtClean="0"/>
              <a:t>Pertanto, appena prodotta deve essere  inviata, tramite linee elettriche alle stazioni di trasformazione e quindi alle utenze (</a:t>
            </a:r>
            <a:r>
              <a:rPr lang="it-IT" dirty="0" err="1" smtClean="0"/>
              <a:t>abitazioni,industrie,uffici</a:t>
            </a:r>
            <a:r>
              <a:rPr lang="it-IT" dirty="0" smtClean="0"/>
              <a:t>….)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132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940" y="0"/>
            <a:ext cx="10515600" cy="1325563"/>
          </a:xfrm>
        </p:spPr>
        <p:txBody>
          <a:bodyPr/>
          <a:lstStyle/>
          <a:p>
            <a:r>
              <a:rPr lang="it-IT" dirty="0" smtClean="0"/>
              <a:t>Impianto di terra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 G. Mangiamele – Quaderni di Elettronica -                                   Elementi di Impianti elettrici e sicurezza elettrica            V.3_20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08" y="1312441"/>
            <a:ext cx="3326273" cy="495773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646644" y="917689"/>
            <a:ext cx="740850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smtClean="0"/>
              <a:t>Uno degli elementi fondamentali </a:t>
            </a:r>
          </a:p>
          <a:p>
            <a:r>
              <a:rPr lang="it-IT" sz="2200" dirty="0" smtClean="0"/>
              <a:t>    della sicurezza elettrica è rappresentato </a:t>
            </a:r>
          </a:p>
          <a:p>
            <a:r>
              <a:rPr lang="it-IT" sz="2200" dirty="0" smtClean="0"/>
              <a:t>    dall’impianto di «messa a terra»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smtClean="0"/>
              <a:t>Rende le superfici equipotenziali ed è indispensabile per proteggere dai contatti indiretti.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smtClean="0"/>
              <a:t>Se l’impianto di terra non viene realizzato o non funziona, l’interruttore differenziale potrebbe non intervenire.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smtClean="0"/>
              <a:t>L’impianto di terra è caratterizzato essenzialmente da un picchetto metallico conficcato nel terreno e da un conduttore di terra (giallo-verde) collegato a tutti gli oggetti metallici sotto tensione. Generalmente il collegamento avviene attraverso il contatto di terra esistente in tutte le prese elettriche (contatto centrale).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smtClean="0"/>
              <a:t>L’ente distributore, in genere non trasferisce il neutro ma solo fase e terra. In questo caso il neutro e la terra coincidono.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42" y="0"/>
            <a:ext cx="1017104" cy="1545997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0221801" y="1332528"/>
            <a:ext cx="179147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Messa a Terra</a:t>
            </a:r>
          </a:p>
          <a:p>
            <a:pPr algn="ctr"/>
            <a:r>
              <a:rPr lang="it-IT" dirty="0" smtClean="0"/>
              <a:t>Simbolo grafico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837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51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L’impianto di messa a terra                                         Principio di funzionamento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21</a:t>
            </a:fld>
            <a:endParaRPr lang="it-IT"/>
          </a:p>
        </p:txBody>
      </p:sp>
      <p:pic>
        <p:nvPicPr>
          <p:cNvPr id="6" name="Segnaposto contenut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405" y="568928"/>
            <a:ext cx="2836479" cy="5235457"/>
          </a:xfrm>
          <a:prstGeom prst="rect">
            <a:avLst/>
          </a:prstGeom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9790559" y="5849535"/>
            <a:ext cx="20313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 smtClean="0"/>
              <a:t>da: ingegneriadellasicurezza.it/</a:t>
            </a:r>
            <a:endParaRPr lang="it-IT" sz="1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01216" y="1576873"/>
            <a:ext cx="85188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/>
              <a:t>Nel momento in cui si verifica un contatto diretto o indiretto, tra la parte in contatto del nostro corpo ed il pavimento è presente una differenza di potenziale e quindi una corrente di dispersione verso terra . </a:t>
            </a:r>
          </a:p>
          <a:p>
            <a:endParaRPr lang="it-IT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 smtClean="0"/>
              <a:t>Con la presenza di un buon impianto di terra (</a:t>
            </a:r>
            <a:r>
              <a:rPr lang="it-IT" dirty="0" smtClean="0"/>
              <a:t>la resistenza tra il nodo di terra e il terreno dove è inserito in picchetto deve essere inferiore a 50 ohm</a:t>
            </a:r>
            <a:r>
              <a:rPr lang="it-IT" sz="2400" dirty="0" smtClean="0"/>
              <a:t>) , la corrente non attraverserà più il corpo ma si scaricherà sull’impianto di «messa a terra».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400" dirty="0" smtClean="0"/>
              <a:t>Se la corrente supera un determinato valore (</a:t>
            </a:r>
            <a:r>
              <a:rPr lang="it-IT" dirty="0" smtClean="0"/>
              <a:t>in genere 0,03 A</a:t>
            </a:r>
            <a:r>
              <a:rPr lang="it-IT" sz="2400" dirty="0" smtClean="0"/>
              <a:t>) l’interruttore automatico differenziale «scatta» escludendo la tensione dall’ impianto. 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1998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22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503" y="788646"/>
            <a:ext cx="8654435" cy="539959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278294" y="81924"/>
            <a:ext cx="956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I Simboli grafici      -   Componenti di uso domestico     1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9222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316" y="873462"/>
            <a:ext cx="8500382" cy="535248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54020" y="154668"/>
            <a:ext cx="956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I Simboli grafici      -   Componenti di uso domestico     2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5891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1" y="240995"/>
            <a:ext cx="10487607" cy="6617005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918" y="0"/>
            <a:ext cx="11226282" cy="1333046"/>
          </a:xfrm>
        </p:spPr>
        <p:txBody>
          <a:bodyPr/>
          <a:lstStyle/>
          <a:p>
            <a:r>
              <a:rPr lang="it-IT" dirty="0" smtClean="0"/>
              <a:t>Impianto elettrico – </a:t>
            </a:r>
            <a:r>
              <a:rPr lang="it-IT" sz="2400" dirty="0" smtClean="0"/>
              <a:t>Esempio di Schema elettrico monofilare 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6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9669" cy="57327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Impianto elettrico – Esempio di Schema Topografico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99" y="1326266"/>
            <a:ext cx="7659655" cy="464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7226"/>
          </a:xfrm>
        </p:spPr>
        <p:txBody>
          <a:bodyPr/>
          <a:lstStyle/>
          <a:p>
            <a:r>
              <a:rPr lang="it-IT" dirty="0" smtClean="0"/>
              <a:t>Zone pericolosità Bagni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26</a:t>
            </a:fld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1593" y="1483568"/>
            <a:ext cx="6172978" cy="42401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436497" y="1854961"/>
            <a:ext cx="41241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Zone di pericolosità bagni</a:t>
            </a:r>
          </a:p>
          <a:p>
            <a:r>
              <a:rPr lang="it-IT" dirty="0" smtClean="0"/>
              <a:t>Le regole di installazione in questi ambienti dipendono dall’individuazione di </a:t>
            </a:r>
            <a:r>
              <a:rPr lang="it-IT" b="1" dirty="0" smtClean="0"/>
              <a:t>zone di pericolosità </a:t>
            </a:r>
            <a:r>
              <a:rPr lang="it-IT" dirty="0" smtClean="0"/>
              <a:t>definite a partire dalla posizione della vasca e/o della doccia all’interno del locale, individuando cioè dei volumi detti “zone”, all’interno delle quali impianto e componenti elettrici devono avere date caratteristiche minime.</a:t>
            </a:r>
          </a:p>
          <a:p>
            <a:r>
              <a:rPr lang="it-IT" dirty="0" smtClean="0"/>
              <a:t>Vengono definite dalla Norma CEI 64-8 Parte 7 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38200" y="1082352"/>
            <a:ext cx="9845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locale che in ambito domestico deve esser maggiormente protetto da eventuali contatti con la corrente elettrica è il bagno.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810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27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26571" y="296807"/>
            <a:ext cx="105902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>
              <a:buFont typeface="Arial" panose="020B0604020202020204" pitchFamily="34" charset="0"/>
              <a:buChar char="•"/>
            </a:pPr>
            <a:endParaRPr lang="it-IT" b="1" dirty="0"/>
          </a:p>
          <a:p>
            <a:pPr>
              <a:buFont typeface="Arial" panose="020B0604020202020204" pitchFamily="34" charset="0"/>
              <a:buChar char="•"/>
            </a:pPr>
            <a:endParaRPr lang="it-IT" b="1" dirty="0" smtClean="0"/>
          </a:p>
          <a:p>
            <a:pPr>
              <a:buFont typeface="Arial" panose="020B0604020202020204" pitchFamily="34" charset="0"/>
              <a:buChar char="•"/>
            </a:pPr>
            <a:endParaRPr lang="it-IT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Zona 0</a:t>
            </a:r>
            <a:r>
              <a:rPr lang="it-IT" dirty="0" smtClean="0"/>
              <a:t>: è il volume interno alla vasca da bagno o al piatto doccia.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Zona 1</a:t>
            </a:r>
            <a:r>
              <a:rPr lang="it-IT" dirty="0" smtClean="0"/>
              <a:t> è delimitata: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/>
              <a:t>dal livello del pavimento finito e dal piano orizzontale posto a 2,25 m al di sopra del livello del pavimento finito.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/>
              <a:t>dalla superficie verticale circoscritta alla vasca da bagno o al piatto doccia; </a:t>
            </a:r>
          </a:p>
          <a:p>
            <a:pPr lvl="1"/>
            <a:r>
              <a:rPr lang="it-IT" dirty="0" smtClean="0"/>
              <a:t>La </a:t>
            </a:r>
            <a:r>
              <a:rPr lang="it-IT" b="1" dirty="0" smtClean="0"/>
              <a:t>zona 2</a:t>
            </a:r>
            <a:r>
              <a:rPr lang="it-IT" dirty="0" smtClean="0"/>
              <a:t> è delimitata: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/>
              <a:t>dal livello del pavimento finito e dal piano orizzontale situato a 2,25 m al di sopra del livello del pavimento finito;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/>
              <a:t>dalla superficie verticale al bordo della zona 1 e dalla superficie verticale posta alla distanza di 0,60 m dalla superficie verticale precedente e parallela ad essa. Per le docce senza piatto, non esiste una zona 2 ma una zona 1 aumentata a 1,20 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 smtClean="0"/>
              <a:t>La </a:t>
            </a:r>
            <a:r>
              <a:rPr lang="it-IT" b="1" dirty="0" smtClean="0"/>
              <a:t>zona 3</a:t>
            </a:r>
            <a:r>
              <a:rPr lang="it-IT" dirty="0" smtClean="0"/>
              <a:t> è delimitata: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/>
              <a:t>dal livello del pavimento finito e dal piano situato a 2,25 m sopra il pavimento;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smtClean="0"/>
              <a:t>dalla superficie verticale al bordo della zona 2, o della zona 1 in caso di mancanza del piatto doccia, e dalla superficie verticale posta alla distanza di 2,40 m dalla superficie verticale precedente e parallela ad essa.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3012525" y="296807"/>
            <a:ext cx="4150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/>
              <a:t>Zone pericolosità Bagni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34681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56647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 G. Mangiamele – Quaderni di Elettronica -                                   Elementi di Impianti elettrici e sicurezza elettrica            </a:t>
            </a:r>
            <a:r>
              <a:rPr lang="it-IT" dirty="0"/>
              <a:t>3</a:t>
            </a:r>
            <a:r>
              <a:rPr lang="it-IT" dirty="0" smtClean="0"/>
              <a:t>_20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28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86612" y="1405603"/>
            <a:ext cx="111671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 smtClean="0"/>
          </a:p>
          <a:p>
            <a:endParaRPr lang="it-IT" b="1" dirty="0"/>
          </a:p>
          <a:p>
            <a:r>
              <a:rPr lang="it-IT" b="1" dirty="0" smtClean="0"/>
              <a:t>Nella zona 0</a:t>
            </a:r>
            <a:r>
              <a:rPr lang="it-IT" dirty="0" smtClean="0"/>
              <a:t> (interno vasca e piatto doccia) </a:t>
            </a:r>
            <a:r>
              <a:rPr lang="it-IT" u="sng" dirty="0" smtClean="0"/>
              <a:t>è vietata l’installazione di qualsiasi componente elettrico o utilizzatore</a:t>
            </a:r>
            <a:r>
              <a:rPr lang="it-IT" dirty="0" smtClean="0"/>
              <a:t>. Eventuali cavi che dovessero attraversarla devono essere incassati di almeno 50 mm.</a:t>
            </a:r>
          </a:p>
          <a:p>
            <a:r>
              <a:rPr lang="it-IT" b="1" dirty="0" smtClean="0"/>
              <a:t>Nella zona 1</a:t>
            </a:r>
            <a:r>
              <a:rPr lang="it-IT" dirty="0" smtClean="0"/>
              <a:t> (sopra vasca e piatto doccia) si possono installare </a:t>
            </a:r>
            <a:r>
              <a:rPr lang="it-IT" b="1" dirty="0" smtClean="0"/>
              <a:t>solo scaldacqua elettrici con grado di protezione IP 44, </a:t>
            </a:r>
            <a:r>
              <a:rPr lang="it-IT" dirty="0" smtClean="0"/>
              <a:t>apparecchi di illuminazione protetti da SELV (Bassissima tensione di sicurezza) con tensione non superiore a 25 V c.a. o a 60 V c.c. . Vietati interruttori e prese.</a:t>
            </a:r>
          </a:p>
          <a:p>
            <a:r>
              <a:rPr lang="it-IT" b="1" dirty="0" smtClean="0"/>
              <a:t>Nella zona 2</a:t>
            </a:r>
            <a:r>
              <a:rPr lang="it-IT" dirty="0" smtClean="0"/>
              <a:t> si possono installare solo scaldacqua elettrici con grado di protezione IPX4; apparecchi di illuminazione di Classe I (con messa a terra) e II (in doppio isolamento ), unità di Classe I e II per vasche da bagno per idromassaggi che soddisfino le relative norme, previste per generare per es. aria compressa per vasche da bagno per idromassaggi . Vietati prese a tensione di rete</a:t>
            </a:r>
          </a:p>
          <a:p>
            <a:r>
              <a:rPr lang="it-IT" dirty="0" smtClean="0"/>
              <a:t>Nella </a:t>
            </a:r>
            <a:r>
              <a:rPr lang="it-IT" b="1" dirty="0" smtClean="0"/>
              <a:t>zona 3</a:t>
            </a:r>
            <a:r>
              <a:rPr lang="it-IT" dirty="0" smtClean="0"/>
              <a:t> l’unica limitazione riguarda interruttori a tensione di rete. In casi particolari possono essere installati ma devono essere almeno IPX4, il collegamento all’impianto di sistemi scaldanti  non può essere realizzato con prese a spina e devono comunque essere protetti con differenziale inferiore a 30mA.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3563030" y="196502"/>
            <a:ext cx="4150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/>
              <a:t>Zone pericolosità Bagni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79256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29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87829" y="335902"/>
            <a:ext cx="880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Il grado di protezione IP</a:t>
            </a:r>
            <a:endParaRPr lang="it-IT" sz="3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18457" y="1129003"/>
            <a:ext cx="55917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Ciascun dispositivo elettrico viene contrassegnato dal cosiddetto  </a:t>
            </a:r>
            <a:r>
              <a:rPr lang="it-IT" sz="2400" b="1" dirty="0" smtClean="0"/>
              <a:t>GRADO DI PROTEZIONE</a:t>
            </a:r>
          </a:p>
          <a:p>
            <a:r>
              <a:rPr lang="it-IT" sz="2400" dirty="0" smtClean="0"/>
              <a:t>Viene rappresentato da un numero del tipo IPXY ,  dove la X indica la protezione dall’ingresso di oggetti solidi</a:t>
            </a:r>
          </a:p>
          <a:p>
            <a:r>
              <a:rPr lang="it-IT" sz="2400" dirty="0"/>
              <a:t>e</a:t>
            </a:r>
            <a:r>
              <a:rPr lang="it-IT" sz="2400" dirty="0" smtClean="0"/>
              <a:t> la Y indica la protezione dai liquidi .</a:t>
            </a:r>
          </a:p>
          <a:p>
            <a:r>
              <a:rPr lang="it-IT" sz="2400" dirty="0" smtClean="0"/>
              <a:t>Per esempio un dispositivo non protetto (fili elettrici «scoperti» )  ha grado di protezione IP00, un portalampada da piscina (completamente stagno) ha un grado di protezione almeno IP68.</a:t>
            </a:r>
            <a:endParaRPr lang="it-IT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184" y="424379"/>
            <a:ext cx="5749678" cy="283780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84" y="3262184"/>
            <a:ext cx="5749678" cy="279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5978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 principali metodi per produrre energia elettrica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9640" y="1716832"/>
            <a:ext cx="10325878" cy="3965510"/>
          </a:xfrm>
        </p:spPr>
        <p:txBody>
          <a:bodyPr>
            <a:normAutofit lnSpcReduction="10000"/>
          </a:bodyPr>
          <a:lstStyle/>
          <a:p>
            <a:pPr algn="l"/>
            <a:r>
              <a:rPr lang="it-IT" dirty="0" smtClean="0"/>
              <a:t>In </a:t>
            </a:r>
            <a:r>
              <a:rPr lang="it-IT" dirty="0"/>
              <a:t>I</a:t>
            </a:r>
            <a:r>
              <a:rPr lang="it-IT" dirty="0" smtClean="0"/>
              <a:t>talia l’attuale produzione elettrica avviene da centrali :</a:t>
            </a:r>
          </a:p>
          <a:p>
            <a:pPr algn="l"/>
            <a:r>
              <a:rPr lang="it-IT" b="1" dirty="0"/>
              <a:t>A</a:t>
            </a:r>
            <a:r>
              <a:rPr lang="it-IT" b="1" dirty="0" smtClean="0"/>
              <a:t> fonti non rinnovabili per circa il 70% del totale  </a:t>
            </a:r>
            <a:r>
              <a:rPr lang="it-IT" dirty="0" smtClean="0"/>
              <a:t>. Essenzialmente di tipo termoelettrico da gas naturale, carbone e derivati del petrolio </a:t>
            </a:r>
          </a:p>
          <a:p>
            <a:pPr algn="l">
              <a:spcBef>
                <a:spcPts val="0"/>
              </a:spcBef>
            </a:pPr>
            <a:endParaRPr lang="it-IT" b="1" dirty="0" smtClean="0"/>
          </a:p>
          <a:p>
            <a:pPr algn="l">
              <a:spcBef>
                <a:spcPts val="0"/>
              </a:spcBef>
            </a:pPr>
            <a:r>
              <a:rPr lang="it-IT" b="1" dirty="0"/>
              <a:t>A</a:t>
            </a:r>
            <a:r>
              <a:rPr lang="it-IT" b="1" dirty="0" smtClean="0"/>
              <a:t> fonti rinnovabili </a:t>
            </a:r>
            <a:r>
              <a:rPr lang="it-IT" dirty="0"/>
              <a:t>p</a:t>
            </a:r>
            <a:r>
              <a:rPr lang="it-IT" dirty="0" smtClean="0"/>
              <a:t>er circa il 28% del totale . </a:t>
            </a:r>
          </a:p>
          <a:p>
            <a:pPr algn="l">
              <a:spcBef>
                <a:spcPts val="0"/>
              </a:spcBef>
            </a:pPr>
            <a:r>
              <a:rPr lang="it-IT" dirty="0" smtClean="0"/>
              <a:t>Principalmente di tipo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 smtClean="0"/>
              <a:t>Idroelettrico  per circa il 12% della produzione totale di E.E. in Italia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 smtClean="0"/>
              <a:t>Eolico    per circa il 7%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 smtClean="0"/>
              <a:t>Fotovoltaico  per circa il 7%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dirty="0" smtClean="0"/>
              <a:t>Biomasse, Geotermico, </a:t>
            </a:r>
            <a:r>
              <a:rPr lang="it-IT" dirty="0" err="1" smtClean="0"/>
              <a:t>ecc</a:t>
            </a:r>
            <a:r>
              <a:rPr lang="it-IT" dirty="0" smtClean="0"/>
              <a:t>…</a:t>
            </a:r>
          </a:p>
          <a:p>
            <a:pPr algn="l"/>
            <a:endParaRPr lang="it-IT" dirty="0" smtClean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3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326154" y="4581331"/>
            <a:ext cx="4590661" cy="120032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it-IT" dirty="0" smtClean="0"/>
              <a:t>NOTA :Il fabbisogno nazionale , 325 </a:t>
            </a:r>
            <a:r>
              <a:rPr lang="it-IT" dirty="0" err="1" smtClean="0"/>
              <a:t>TWh</a:t>
            </a:r>
            <a:r>
              <a:rPr lang="it-IT" dirty="0" smtClean="0"/>
              <a:t>  nell’anno 2019 , non viene soddisfatto dalla produzione interna, pertanto  circa il 12 % del nostro fabbisogno viene importato dall’estero. </a:t>
            </a:r>
          </a:p>
        </p:txBody>
      </p:sp>
    </p:spTree>
    <p:extLst>
      <p:ext uri="{BB962C8B-B14F-4D97-AF65-F5344CB8AC3E}">
        <p14:creationId xmlns:p14="http://schemas.microsoft.com/office/powerpoint/2010/main" val="36330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30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" y="1"/>
            <a:ext cx="10384972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31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56" y="542339"/>
            <a:ext cx="4444444" cy="1523809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42596" y="270588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CAVI PER LA DISTRIBUZIONE ELETTRICA  </a:t>
            </a:r>
            <a:endParaRPr lang="it-IT" sz="3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14773" y="830424"/>
            <a:ext cx="56594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L’energia elettrica viene distribuita attraverso i cavi elettrici.</a:t>
            </a:r>
          </a:p>
          <a:p>
            <a:r>
              <a:rPr lang="it-IT" dirty="0" smtClean="0"/>
              <a:t>Generalmente costituiti da sottili fili in rame per darne maggiore flessibilità e minori possibilità di rotture. </a:t>
            </a:r>
          </a:p>
          <a:p>
            <a:r>
              <a:rPr lang="it-IT" dirty="0" smtClean="0"/>
              <a:t>L’isolamento per evitare contatti è ottenuto per mezzo di isolanti plastici antifiamma autoestinguenti e guaina di protezione in PVC .</a:t>
            </a:r>
          </a:p>
          <a:p>
            <a:endParaRPr lang="it-IT" dirty="0"/>
          </a:p>
          <a:p>
            <a:r>
              <a:rPr lang="it-IT" dirty="0" smtClean="0"/>
              <a:t>La caratteristica importante è la </a:t>
            </a:r>
            <a:r>
              <a:rPr lang="it-IT" b="1" dirty="0" smtClean="0"/>
              <a:t>sezione</a:t>
            </a:r>
            <a:r>
              <a:rPr lang="it-IT" dirty="0" smtClean="0"/>
              <a:t> del cavo.</a:t>
            </a:r>
          </a:p>
          <a:p>
            <a:r>
              <a:rPr lang="it-IT" dirty="0" smtClean="0"/>
              <a:t>Maggiore sarà la sezione e maggiore sarà la portata (*) .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(*) </a:t>
            </a:r>
            <a:r>
              <a:rPr lang="it-IT" sz="1600" dirty="0" smtClean="0"/>
              <a:t>Per portata di un cavo si intende la massima corrente elettrica che può sostenere senza eccessivi riscaldamenti.</a:t>
            </a:r>
            <a:endParaRPr lang="it-IT" sz="16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899" y="3503158"/>
            <a:ext cx="4791075" cy="233362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899" y="1773708"/>
            <a:ext cx="2183027" cy="16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32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57" y="1293340"/>
            <a:ext cx="6481854" cy="47099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87357" y="410518"/>
            <a:ext cx="6374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CAVI PER LA DISTRIBUZIONE </a:t>
            </a:r>
            <a:r>
              <a:rPr lang="it-IT" sz="2400" dirty="0" smtClean="0"/>
              <a:t>ELETTRICA</a:t>
            </a:r>
          </a:p>
          <a:p>
            <a:r>
              <a:rPr lang="it-IT" sz="2400" dirty="0" smtClean="0"/>
              <a:t>Standard di colorazione identificativa dei cavi 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82714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33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98" y="88548"/>
            <a:ext cx="4751383" cy="58262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42596" y="270588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CAVI PER LA DISTRIBUZIONE ELETTRICA</a:t>
            </a:r>
          </a:p>
          <a:p>
            <a:r>
              <a:rPr lang="it-IT" sz="3200" dirty="0" smtClean="0"/>
              <a:t>LA PORTATA   </a:t>
            </a:r>
            <a:endParaRPr lang="it-IT" sz="3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17241" y="1632857"/>
            <a:ext cx="57476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portata di un cavo dipende da tanti fattori, se posati in canalizzazioni o in tubi sottotraccia, la quantità dei cavi inseriti nella tubazione, </a:t>
            </a:r>
            <a:r>
              <a:rPr lang="it-IT" dirty="0" err="1" smtClean="0"/>
              <a:t>ecc</a:t>
            </a:r>
            <a:r>
              <a:rPr lang="it-IT" dirty="0" smtClean="0"/>
              <a:t>…</a:t>
            </a:r>
          </a:p>
          <a:p>
            <a:endParaRPr lang="it-IT" dirty="0"/>
          </a:p>
          <a:p>
            <a:r>
              <a:rPr lang="it-IT" dirty="0" smtClean="0"/>
              <a:t>Per gli usi comuni si assume che, in condizioni standard e cautelative, la portata sia di </a:t>
            </a:r>
            <a:r>
              <a:rPr lang="it-IT" b="1" dirty="0">
                <a:solidFill>
                  <a:srgbClr val="FF0000"/>
                </a:solidFill>
              </a:rPr>
              <a:t>4</a:t>
            </a:r>
            <a:r>
              <a:rPr lang="it-IT" b="1" dirty="0" smtClean="0">
                <a:solidFill>
                  <a:srgbClr val="FF0000"/>
                </a:solidFill>
              </a:rPr>
              <a:t> A/mm</a:t>
            </a:r>
            <a:r>
              <a:rPr lang="it-IT" b="1" baseline="30000" dirty="0" smtClean="0">
                <a:solidFill>
                  <a:srgbClr val="FF0000"/>
                </a:solidFill>
              </a:rPr>
              <a:t>2</a:t>
            </a:r>
            <a:r>
              <a:rPr lang="it-IT" b="1" dirty="0" smtClean="0">
                <a:solidFill>
                  <a:srgbClr val="FF0000"/>
                </a:solidFill>
              </a:rPr>
              <a:t> di sezione .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dirty="0" smtClean="0"/>
              <a:t>I valori commerciali disponibili in ambito domestico sono, generalmente :</a:t>
            </a:r>
          </a:p>
          <a:p>
            <a:r>
              <a:rPr lang="it-IT" dirty="0" smtClean="0"/>
              <a:t>1mmq   -   1,5mmq   - 2,5 </a:t>
            </a:r>
            <a:r>
              <a:rPr lang="it-IT" dirty="0" err="1" smtClean="0"/>
              <a:t>mmq</a:t>
            </a:r>
            <a:r>
              <a:rPr lang="it-IT" dirty="0" smtClean="0"/>
              <a:t>  - 4 </a:t>
            </a:r>
            <a:r>
              <a:rPr lang="it-IT" dirty="0" err="1" smtClean="0"/>
              <a:t>mmq</a:t>
            </a:r>
            <a:r>
              <a:rPr lang="it-IT" dirty="0" smtClean="0"/>
              <a:t> – 6 </a:t>
            </a:r>
            <a:r>
              <a:rPr lang="it-IT" dirty="0" err="1" smtClean="0"/>
              <a:t>mmq</a:t>
            </a:r>
            <a:r>
              <a:rPr lang="it-IT" dirty="0" smtClean="0"/>
              <a:t> 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960763" y="5936682"/>
            <a:ext cx="4751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Negli ultimi anni, con l’avvento di lampade a led a basso consumo, vengono spesso utilizzati cavi di alimentazione di sezione 1mmq.</a:t>
            </a:r>
          </a:p>
        </p:txBody>
      </p:sp>
    </p:spTree>
    <p:extLst>
      <p:ext uri="{BB962C8B-B14F-4D97-AF65-F5344CB8AC3E}">
        <p14:creationId xmlns:p14="http://schemas.microsoft.com/office/powerpoint/2010/main" val="54025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13198"/>
            <a:ext cx="10515600" cy="1325563"/>
          </a:xfrm>
        </p:spPr>
        <p:txBody>
          <a:bodyPr/>
          <a:lstStyle/>
          <a:p>
            <a:pPr algn="ctr"/>
            <a:r>
              <a:rPr lang="it-IT" dirty="0" smtClean="0"/>
              <a:t>Centrali Termoelettriche a fonti fossili                            Impianto Turbogas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38" y="3540125"/>
            <a:ext cx="5524500" cy="318135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4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084620" y="1303189"/>
            <a:ext cx="10559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Rappresentano la maggioranza delle Centrali elettriche attualmente presenti in Italia.</a:t>
            </a:r>
          </a:p>
          <a:p>
            <a:r>
              <a:rPr lang="it-IT" dirty="0" smtClean="0"/>
              <a:t>Vengono alimentate nel 60% dei casi a metano. Utilizzate anche altre fonti fossili quali gasolio o carbone, dispongono di una   potenza da 200 MW a 2 GW. </a:t>
            </a:r>
          </a:p>
          <a:p>
            <a:r>
              <a:rPr lang="it-IT" dirty="0" smtClean="0"/>
              <a:t>Principio di funzionamento :</a:t>
            </a:r>
          </a:p>
          <a:p>
            <a:r>
              <a:rPr lang="it-IT" dirty="0" smtClean="0"/>
              <a:t>In caldaie a vapore di grandi dimensioni viene bruciato il combustibile . Il vapore passando nelle turbine permette la rotazione delle stesse. All’albero motore delle turbine e collegato il generatore elettrico. L’energia elettrica prodotta, che non può essere immagazzinata, viene inviata tramite linee elettriche alla rete di distribuzione ed  a tutte le utenze che la richiedono.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1830"/>
          </a:xfrm>
        </p:spPr>
        <p:txBody>
          <a:bodyPr/>
          <a:lstStyle/>
          <a:p>
            <a:r>
              <a:rPr lang="it-IT" dirty="0" smtClean="0"/>
              <a:t>Le centrali Termoelettriche 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066" y="2927350"/>
            <a:ext cx="6096000" cy="342900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5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838200" y="1296956"/>
            <a:ext cx="9770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Per migliorare l’efficienza della produzione di energia, vengono sempre più spesso utilizzate  le </a:t>
            </a:r>
            <a:r>
              <a:rPr lang="it-IT" dirty="0" err="1" smtClean="0"/>
              <a:t>cosidette</a:t>
            </a:r>
            <a:r>
              <a:rPr lang="it-IT" dirty="0" smtClean="0"/>
              <a:t> «centrali a ciclo Combinato «. Il vapore sotto pressione generato dalle caldaie  viene inviato sul primo gruppo di turbine . Successivamente, il vapore in parte condensato, va ad agire su un secondo gruppo di turbine per produrre ulteriore energia elettrica.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85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Centrale Turbogas di Rossano (CS)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58" y="1825625"/>
            <a:ext cx="9999484" cy="4351338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0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40" y="3494028"/>
            <a:ext cx="6858000" cy="28956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88968"/>
            <a:ext cx="10515600" cy="1326794"/>
          </a:xfrm>
        </p:spPr>
        <p:txBody>
          <a:bodyPr/>
          <a:lstStyle/>
          <a:p>
            <a:pPr algn="ctr"/>
            <a:r>
              <a:rPr lang="it-IT" dirty="0" smtClean="0"/>
              <a:t>Centrali elettriche a fonti rinnovabili                            Impianto Eolico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7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78498" y="1403795"/>
            <a:ext cx="113087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Nei generatori eolici, come i nei generatori idroelettrici la rotazione meccanica deriva da energie diverse dalla combustione di fonti fossili.</a:t>
            </a:r>
          </a:p>
          <a:p>
            <a:r>
              <a:rPr lang="it-IT" dirty="0" smtClean="0"/>
              <a:t>Rappresentano circa il 19%  delle Centrali elettriche attualmente presenti in Italia.</a:t>
            </a:r>
          </a:p>
          <a:p>
            <a:r>
              <a:rPr lang="it-IT" dirty="0" smtClean="0"/>
              <a:t>Le potenze dei parchi eolici vanno da 500KW fino a  1 GW. </a:t>
            </a:r>
          </a:p>
          <a:p>
            <a:r>
              <a:rPr lang="it-IT" dirty="0" smtClean="0"/>
              <a:t>Principio di funzionamento :</a:t>
            </a:r>
          </a:p>
          <a:p>
            <a:r>
              <a:rPr lang="it-IT" dirty="0" smtClean="0"/>
              <a:t>Il vento permette la rotazione di pale di grandi dimensioni ( anche sino a 100 metri di altezza) . La conseguente rotazione dell’albero motore (drive </a:t>
            </a:r>
            <a:r>
              <a:rPr lang="it-IT" dirty="0" err="1" smtClean="0"/>
              <a:t>shaft</a:t>
            </a:r>
            <a:r>
              <a:rPr lang="it-IT" dirty="0" smtClean="0"/>
              <a:t>) trasferisce il moto ad un moltiplicatore di giri (</a:t>
            </a:r>
            <a:r>
              <a:rPr lang="it-IT" dirty="0" err="1" smtClean="0"/>
              <a:t>gear</a:t>
            </a:r>
            <a:r>
              <a:rPr lang="it-IT" dirty="0" smtClean="0"/>
              <a:t> box) e quindi fa ruotare l’albero del generatore che produce energia elettrica. L’energia elettrica prodotta, che non può essere immagazzinata, viene inviata tramite linee elettriche alla rete che la distribuisce  a tutte le utenze che la richiedono.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173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94" y="-389263"/>
            <a:ext cx="5441378" cy="386958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</a:t>
            </a:r>
            <a:r>
              <a:rPr lang="it-IT" dirty="0" smtClean="0"/>
              <a:t>otovoltaico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07575" y="1324945"/>
            <a:ext cx="6971520" cy="45626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 smtClean="0"/>
              <a:t>La produzione di energia da pannelli fotovoltaici  non richiede una trasformazione dell’energia primaria meccanica in elettrica.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i="1" dirty="0" smtClean="0"/>
              <a:t>Effetto fotovoltaico Principio di funzionamento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IT" dirty="0" smtClean="0"/>
              <a:t>Un pannello fotovoltaico è costituito da una serie di celle al silicio con giunzioni PN. La giunzione agisce come un diodo, dove gli elettroni possono spostarsi dalla parte N verso la parte P ma non viceversa. Quando i fotoni colpiscono la cella, spingono gli elettroni a spostarsi dalla zona N verso la zona P dando luogo ad una corrente elettrica e quindi ad una differenza di potenziale. 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8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084" y="3710193"/>
            <a:ext cx="3012232" cy="282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02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r>
              <a:rPr lang="it-IT" dirty="0" smtClean="0"/>
              <a:t>Le linee per il trasporto di energia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G. Mangiamele – Quaderni di Elettronica -                                   Elementi di Impianti elettrici e sicurezza elettrica            3° anno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41DFD-0B56-45EF-9F04-37313DA94364}" type="slidenum">
              <a:rPr lang="it-IT" smtClean="0"/>
              <a:t>9</a:t>
            </a:fld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97159" y="1175658"/>
            <a:ext cx="106368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L’energia prodotta dalle centrali (generalmente in Bassa Tensione (BT) =400V se da fonti rinnovabili e a tensioni più alte se da centrali termoelettriche) viene inviata a trasformatori di tensione che innalzano i valori anche fino a 350.000-400.000 V . Il trasporto a lunga distanza su traliccio avviene ad altissime tensioni , per poi essere ritrasformate in media tensione (MT   1000V-30.000V) su reti di trasporto locale ed essere ulteriormente ridotte in bassa tensione (BT    240V-400V) per l’utilizzo finale.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1" y="2910275"/>
            <a:ext cx="10242540" cy="31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3310</Words>
  <Application>Microsoft Office PowerPoint</Application>
  <PresentationFormat>Widescreen</PresentationFormat>
  <Paragraphs>236</Paragraphs>
  <Slides>33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Tema di Office</vt:lpstr>
      <vt:lpstr>Elementi base di Impianti elettrici  </vt:lpstr>
      <vt:lpstr>L’energia elettrica:  dalla produzione alle nostre case  </vt:lpstr>
      <vt:lpstr>I principali metodi per produrre energia elettrica</vt:lpstr>
      <vt:lpstr>Centrali Termoelettriche a fonti fossili                            Impianto Turbogas</vt:lpstr>
      <vt:lpstr>Le centrali Termoelettriche </vt:lpstr>
      <vt:lpstr>Centrale Turbogas di Rossano (CS)</vt:lpstr>
      <vt:lpstr>Centrali elettriche a fonti rinnovabili                            Impianto Eolico</vt:lpstr>
      <vt:lpstr>Fotovoltaico</vt:lpstr>
      <vt:lpstr>Le linee per il trasporto di energia</vt:lpstr>
      <vt:lpstr>Presentazione standard di PowerPoint</vt:lpstr>
      <vt:lpstr>Impianti elettrici e           Sicurezza Elettrica</vt:lpstr>
      <vt:lpstr>I danni producibili dalla corrente elettrica </vt:lpstr>
      <vt:lpstr>Gli effetti della corrente elettrica sul corpo umano </vt:lpstr>
      <vt:lpstr>I dispositivi di protezione : L’interruttore Magnetotermico </vt:lpstr>
      <vt:lpstr>Interruttore Magnetotermico : principio di funzionamento</vt:lpstr>
      <vt:lpstr>Presentazione standard di PowerPoint</vt:lpstr>
      <vt:lpstr>I dispositivi di protezione L’interruttore differenziale </vt:lpstr>
      <vt:lpstr>Protezione dai contatti diretti e indiretti : Interruttore differenziale</vt:lpstr>
      <vt:lpstr>Interruttore differenziale :                       Principio di Funzionamento</vt:lpstr>
      <vt:lpstr>Impianto di terra </vt:lpstr>
      <vt:lpstr>L’impianto di messa a terra                                         Principio di funzionamento</vt:lpstr>
      <vt:lpstr>Presentazione standard di PowerPoint</vt:lpstr>
      <vt:lpstr>Presentazione standard di PowerPoint</vt:lpstr>
      <vt:lpstr>Impianto elettrico – Esempio di Schema elettrico monofilare </vt:lpstr>
      <vt:lpstr>Impianto elettrico – Esempio di Schema Topografico </vt:lpstr>
      <vt:lpstr>Zone pericolosità Bagni 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di progettazione elettrica</dc:title>
  <dc:creator/>
  <cp:lastModifiedBy/>
  <cp:revision>13</cp:revision>
  <dcterms:created xsi:type="dcterms:W3CDTF">2020-10-30T16:53:51Z</dcterms:created>
  <dcterms:modified xsi:type="dcterms:W3CDTF">2020-12-02T11:39:29Z</dcterms:modified>
</cp:coreProperties>
</file>